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66" r:id="rId3"/>
    <p:sldId id="267" r:id="rId4"/>
    <p:sldId id="277" r:id="rId5"/>
    <p:sldId id="268" r:id="rId6"/>
    <p:sldId id="274" r:id="rId7"/>
    <p:sldId id="273" r:id="rId8"/>
    <p:sldId id="287" r:id="rId9"/>
    <p:sldId id="275" r:id="rId10"/>
    <p:sldId id="302" r:id="rId11"/>
    <p:sldId id="301" r:id="rId12"/>
    <p:sldId id="276" r:id="rId13"/>
    <p:sldId id="303" r:id="rId14"/>
    <p:sldId id="304" r:id="rId15"/>
    <p:sldId id="305" r:id="rId16"/>
    <p:sldId id="306" r:id="rId17"/>
    <p:sldId id="300" r:id="rId18"/>
    <p:sldId id="278" r:id="rId19"/>
    <p:sldId id="296" r:id="rId20"/>
    <p:sldId id="299" r:id="rId21"/>
    <p:sldId id="298" r:id="rId22"/>
    <p:sldId id="257" r:id="rId23"/>
    <p:sldId id="261" r:id="rId24"/>
    <p:sldId id="289" r:id="rId25"/>
    <p:sldId id="290" r:id="rId26"/>
    <p:sldId id="283" r:id="rId27"/>
    <p:sldId id="292" r:id="rId28"/>
    <p:sldId id="294" r:id="rId29"/>
    <p:sldId id="295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mentino" id="{397FCCDC-54ED-AC43-95C6-EF9157E18E5A}">
          <p14:sldIdLst>
            <p14:sldId id="256"/>
            <p14:sldId id="266"/>
            <p14:sldId id="267"/>
            <p14:sldId id="277"/>
            <p14:sldId id="268"/>
            <p14:sldId id="274"/>
            <p14:sldId id="273"/>
            <p14:sldId id="287"/>
            <p14:sldId id="275"/>
            <p14:sldId id="302"/>
            <p14:sldId id="301"/>
            <p14:sldId id="276"/>
            <p14:sldId id="303"/>
            <p14:sldId id="304"/>
            <p14:sldId id="305"/>
            <p14:sldId id="306"/>
            <p14:sldId id="300"/>
            <p14:sldId id="278"/>
            <p14:sldId id="296"/>
            <p14:sldId id="299"/>
            <p14:sldId id="298"/>
          </p14:sldIdLst>
        </p14:section>
        <p14:section name="Some existing projects" id="{FFABFCF9-288F-EF4E-A416-D6B9FCA9D3EB}">
          <p14:sldIdLst>
            <p14:sldId id="257"/>
            <p14:sldId id="261"/>
            <p14:sldId id="289"/>
            <p14:sldId id="290"/>
            <p14:sldId id="283"/>
            <p14:sldId id="292"/>
            <p14:sldId id="294"/>
            <p14:sldId id="29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 autoAdjust="0"/>
    <p:restoredTop sz="86786" autoAdjust="0"/>
  </p:normalViewPr>
  <p:slideViewPr>
    <p:cSldViewPr snapToGrid="0" snapToObjects="1">
      <p:cViewPr varScale="1">
        <p:scale>
          <a:sx n="130" d="100"/>
          <a:sy n="130" d="100"/>
        </p:scale>
        <p:origin x="-1832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6.png>
</file>

<file path=ppt/media/image17.png>
</file>

<file path=ppt/media/image18.png>
</file>

<file path=ppt/media/image19.png>
</file>

<file path=ppt/media/image20.png>
</file>

<file path=ppt/media/image21.jpg>
</file>

<file path=ppt/media/image22.jpg>
</file>

<file path=ppt/media/image23.jpeg>
</file>

<file path=ppt/media/image25.tiff>
</file>

<file path=ppt/media/image27.jpeg>
</file>

<file path=ppt/media/image28.png>
</file>

<file path=ppt/media/image29.jpeg>
</file>

<file path=ppt/media/image3.png>
</file>

<file path=ppt/media/image30.jpeg>
</file>

<file path=ppt/media/image31.tiff>
</file>

<file path=ppt/media/image33.png>
</file>

<file path=ppt/media/image35.jpeg>
</file>

<file path=ppt/media/image36.jpg>
</file>

<file path=ppt/media/image37.png>
</file>

<file path=ppt/media/image38.png>
</file>

<file path=ppt/media/image39.jpg>
</file>

<file path=ppt/media/image4.jpe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1DDB4F-C7A2-BA4D-BD6A-6FFA5B89832F}" type="datetimeFigureOut">
              <a:rPr lang="en-US" smtClean="0"/>
              <a:pPr/>
              <a:t>9/6/15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785403-2B37-C047-9C15-41597230AF8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473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Hi,</a:t>
            </a:r>
            <a:r>
              <a:rPr lang="en-US" baseline="0" dirty="0" smtClean="0"/>
              <a:t> my name is Joel Koenka. I’m a third year PhD student in </a:t>
            </a:r>
            <a:r>
              <a:rPr lang="en-US" baseline="0" dirty="0" err="1" smtClean="0"/>
              <a:t>Uni</a:t>
            </a:r>
            <a:r>
              <a:rPr lang="en-US" baseline="0" dirty="0" smtClean="0"/>
              <a:t> Basel, doing analytical chemistry in the Hauser group.</a:t>
            </a:r>
          </a:p>
          <a:p>
            <a:r>
              <a:rPr lang="en-US" baseline="0" dirty="0" smtClean="0"/>
              <a:t>In our group we build our experimental settings from scratch, and when a setting is ready, we need to write up a software to control it.</a:t>
            </a:r>
          </a:p>
          <a:p>
            <a:r>
              <a:rPr lang="en-US" baseline="0" dirty="0" smtClean="0"/>
              <a:t>So about a year ago, I started developing a software framework that would fit all of our present settings and the ones to come.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called it “Instrumentino”, as it’s a way to control “Arduino”-based instruments, and this is what this presentation is all about.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72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656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user interface is divided to three logical parts.</a:t>
            </a:r>
          </a:p>
          <a:p>
            <a:r>
              <a:rPr lang="en-US" baseline="0" dirty="0" smtClean="0"/>
              <a:t>On the left there is a list of components, and means to directly control and observe their relevant values (for example: a pressure controller would have a text box with the pressure it outputs)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the middle, there’s a panel to control your set your run flow: Lists of actions (which are called methods), that can be saved and used later.</a:t>
            </a:r>
          </a:p>
          <a:p>
            <a:r>
              <a:rPr lang="en-US" baseline="0" dirty="0" smtClean="0"/>
              <a:t>These methods can be bundled up (using the second tab) to create long run sequences, and you can let your system run for days, uninterrupted.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something goes wrong, you can always press the big red STOP button </a:t>
            </a:r>
            <a:r>
              <a:rPr lang="en-US" baseline="0" dirty="0" smtClean="0">
                <a:sym typeface="Wingdings"/>
              </a:rPr>
              <a:t>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On the right, there is a logging panel, showing the relevant system signals over time. On the same panel there’s also a tab that records the user’s actions. Kind of a log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656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important aspect that guided us was to make </a:t>
            </a:r>
            <a:r>
              <a:rPr lang="en-US" i="1" dirty="0" smtClean="0"/>
              <a:t>Instrumentino</a:t>
            </a:r>
            <a:r>
              <a:rPr lang="en-US" dirty="0" smtClean="0"/>
              <a:t> as easy</a:t>
            </a:r>
            <a:r>
              <a:rPr lang="en-US" baseline="0" dirty="0" smtClean="0"/>
              <a:t> as possible to use.</a:t>
            </a:r>
          </a:p>
          <a:p>
            <a:r>
              <a:rPr lang="en-US" baseline="0" dirty="0" smtClean="0"/>
              <a:t>Potential users are students that are required to build new experimental setups, who not necessarily have such a broad background in programming.</a:t>
            </a:r>
          </a:p>
          <a:p>
            <a:endParaRPr lang="en-US" baseline="0" dirty="0" smtClean="0"/>
          </a:p>
          <a:p>
            <a:r>
              <a:rPr lang="en-US" dirty="0" smtClean="0"/>
              <a:t>This is why we internalized</a:t>
            </a:r>
            <a:r>
              <a:rPr lang="en-US" baseline="0" dirty="0" smtClean="0"/>
              <a:t> </a:t>
            </a:r>
            <a:r>
              <a:rPr lang="en-US" dirty="0" smtClean="0"/>
              <a:t>most of the programming effort inside </a:t>
            </a:r>
            <a:r>
              <a:rPr lang="en-US" i="1" baseline="0" dirty="0" smtClean="0"/>
              <a:t>Instrumentino</a:t>
            </a:r>
            <a:r>
              <a:rPr lang="en-US" baseline="0" dirty="0" smtClean="0"/>
              <a:t>. Newly built systems need only to have a short python file to describe them.</a:t>
            </a:r>
          </a:p>
          <a:p>
            <a:r>
              <a:rPr lang="en-US" baseline="0" dirty="0" smtClean="0"/>
              <a:t>In it, the components of the systems are described by Python classes, and a set of meaningful actions follow (and some wrapping code to make it all work together).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03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important aspect that guided us was to make </a:t>
            </a:r>
            <a:r>
              <a:rPr lang="en-US" i="1" dirty="0" smtClean="0"/>
              <a:t>Instrumentino</a:t>
            </a:r>
            <a:r>
              <a:rPr lang="en-US" dirty="0" smtClean="0"/>
              <a:t> as easy</a:t>
            </a:r>
            <a:r>
              <a:rPr lang="en-US" baseline="0" dirty="0" smtClean="0"/>
              <a:t> as possible to use.</a:t>
            </a:r>
          </a:p>
          <a:p>
            <a:r>
              <a:rPr lang="en-US" baseline="0" dirty="0" smtClean="0"/>
              <a:t>Potential users are students that are required to build new experimental setups, who not necessarily have such a broad background in programming.</a:t>
            </a:r>
          </a:p>
          <a:p>
            <a:endParaRPr lang="en-US" baseline="0" dirty="0" smtClean="0"/>
          </a:p>
          <a:p>
            <a:r>
              <a:rPr lang="en-US" dirty="0" smtClean="0"/>
              <a:t>This is why we internalized</a:t>
            </a:r>
            <a:r>
              <a:rPr lang="en-US" baseline="0" dirty="0" smtClean="0"/>
              <a:t> </a:t>
            </a:r>
            <a:r>
              <a:rPr lang="en-US" dirty="0" smtClean="0"/>
              <a:t>most of the programming effort inside </a:t>
            </a:r>
            <a:r>
              <a:rPr lang="en-US" i="1" baseline="0" dirty="0" smtClean="0"/>
              <a:t>Instrumentino</a:t>
            </a:r>
            <a:r>
              <a:rPr lang="en-US" baseline="0" dirty="0" smtClean="0"/>
              <a:t>. Newly built systems need only to have a short python file to describe them.</a:t>
            </a:r>
          </a:p>
          <a:p>
            <a:r>
              <a:rPr lang="en-US" baseline="0" dirty="0" smtClean="0"/>
              <a:t>In it, the components of the systems are described by Python classes, and a set of meaningful actions follow (and some wrapping code to make it all work together).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03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important aspect that guided us was to make </a:t>
            </a:r>
            <a:r>
              <a:rPr lang="en-US" i="1" dirty="0" smtClean="0"/>
              <a:t>Instrumentino</a:t>
            </a:r>
            <a:r>
              <a:rPr lang="en-US" dirty="0" smtClean="0"/>
              <a:t> as easy</a:t>
            </a:r>
            <a:r>
              <a:rPr lang="en-US" baseline="0" dirty="0" smtClean="0"/>
              <a:t> as possible to use.</a:t>
            </a:r>
          </a:p>
          <a:p>
            <a:r>
              <a:rPr lang="en-US" baseline="0" dirty="0" smtClean="0"/>
              <a:t>Potential users are students that are required to build new experimental setups, who not necessarily have such a broad background in programming.</a:t>
            </a:r>
          </a:p>
          <a:p>
            <a:endParaRPr lang="en-US" baseline="0" dirty="0" smtClean="0"/>
          </a:p>
          <a:p>
            <a:r>
              <a:rPr lang="en-US" dirty="0" smtClean="0"/>
              <a:t>This is why we internalized</a:t>
            </a:r>
            <a:r>
              <a:rPr lang="en-US" baseline="0" dirty="0" smtClean="0"/>
              <a:t> </a:t>
            </a:r>
            <a:r>
              <a:rPr lang="en-US" dirty="0" smtClean="0"/>
              <a:t>most of the programming effort inside </a:t>
            </a:r>
            <a:r>
              <a:rPr lang="en-US" i="1" baseline="0" dirty="0" smtClean="0"/>
              <a:t>Instrumentino</a:t>
            </a:r>
            <a:r>
              <a:rPr lang="en-US" baseline="0" dirty="0" smtClean="0"/>
              <a:t>. Newly built systems need only to have a short python file to describe them.</a:t>
            </a:r>
          </a:p>
          <a:p>
            <a:r>
              <a:rPr lang="en-US" baseline="0" dirty="0" smtClean="0"/>
              <a:t>In it, the components of the systems are described by Python classes, and a set of meaningful actions follow (and some wrapping code to make it all work together).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038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important aspect that guided us was to make </a:t>
            </a:r>
            <a:r>
              <a:rPr lang="en-US" i="1" dirty="0" smtClean="0"/>
              <a:t>Instrumentino</a:t>
            </a:r>
            <a:r>
              <a:rPr lang="en-US" dirty="0" smtClean="0"/>
              <a:t> as easy</a:t>
            </a:r>
            <a:r>
              <a:rPr lang="en-US" baseline="0" dirty="0" smtClean="0"/>
              <a:t> as possible to use.</a:t>
            </a:r>
          </a:p>
          <a:p>
            <a:r>
              <a:rPr lang="en-US" baseline="0" dirty="0" smtClean="0"/>
              <a:t>Potential users are students that are required to build new experimental setups, who not necessarily have such a broad background in programming.</a:t>
            </a:r>
          </a:p>
          <a:p>
            <a:endParaRPr lang="en-US" baseline="0" dirty="0" smtClean="0"/>
          </a:p>
          <a:p>
            <a:r>
              <a:rPr lang="en-US" dirty="0" smtClean="0"/>
              <a:t>This is why we internalized</a:t>
            </a:r>
            <a:r>
              <a:rPr lang="en-US" baseline="0" dirty="0" smtClean="0"/>
              <a:t> </a:t>
            </a:r>
            <a:r>
              <a:rPr lang="en-US" dirty="0" smtClean="0"/>
              <a:t>most of the programming effort inside </a:t>
            </a:r>
            <a:r>
              <a:rPr lang="en-US" i="1" baseline="0" dirty="0" smtClean="0"/>
              <a:t>Instrumentino</a:t>
            </a:r>
            <a:r>
              <a:rPr lang="en-US" baseline="0" dirty="0" smtClean="0"/>
              <a:t>. Newly built systems need only to have a short python file to describe them.</a:t>
            </a:r>
          </a:p>
          <a:p>
            <a:r>
              <a:rPr lang="en-US" baseline="0" dirty="0" smtClean="0"/>
              <a:t>In it, the components of the systems are described by Python classes, and a set of meaningful actions follow (and some wrapping code to make it all work together).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038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important aspect that guided us was to make </a:t>
            </a:r>
            <a:r>
              <a:rPr lang="en-US" i="1" dirty="0" smtClean="0"/>
              <a:t>Instrumentino</a:t>
            </a:r>
            <a:r>
              <a:rPr lang="en-US" dirty="0" smtClean="0"/>
              <a:t> as easy</a:t>
            </a:r>
            <a:r>
              <a:rPr lang="en-US" baseline="0" dirty="0" smtClean="0"/>
              <a:t> as possible to use.</a:t>
            </a:r>
          </a:p>
          <a:p>
            <a:r>
              <a:rPr lang="en-US" baseline="0" dirty="0" smtClean="0"/>
              <a:t>Potential users are students that are required to build new experimental setups, who not necessarily have such a broad background in programming.</a:t>
            </a:r>
          </a:p>
          <a:p>
            <a:endParaRPr lang="en-US" baseline="0" dirty="0" smtClean="0"/>
          </a:p>
          <a:p>
            <a:r>
              <a:rPr lang="en-US" dirty="0" smtClean="0"/>
              <a:t>This is why we internalized</a:t>
            </a:r>
            <a:r>
              <a:rPr lang="en-US" baseline="0" dirty="0" smtClean="0"/>
              <a:t> </a:t>
            </a:r>
            <a:r>
              <a:rPr lang="en-US" dirty="0" smtClean="0"/>
              <a:t>most of the programming effort inside </a:t>
            </a:r>
            <a:r>
              <a:rPr lang="en-US" i="1" baseline="0" dirty="0" smtClean="0"/>
              <a:t>Instrumentino</a:t>
            </a:r>
            <a:r>
              <a:rPr lang="en-US" baseline="0" dirty="0" smtClean="0"/>
              <a:t>. Newly built systems need only to have a short python file to describe them.</a:t>
            </a:r>
          </a:p>
          <a:p>
            <a:r>
              <a:rPr lang="en-US" baseline="0" dirty="0" smtClean="0"/>
              <a:t>In it, the components of the systems are described by Python classes, and a set of meaningful actions follow (and some wrapping code to make it all work together).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038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user interface is divided to three logical parts.</a:t>
            </a:r>
          </a:p>
          <a:p>
            <a:r>
              <a:rPr lang="en-US" baseline="0" dirty="0" smtClean="0"/>
              <a:t>On the left there is a list of components, and means to directly control and observe their relevant values (for example: a pressure controller would have a text box with the pressure it outputs)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the middle, there’s a panel to control your set your run flow: Lists of actions (which are called methods), that can be saved and used later.</a:t>
            </a:r>
          </a:p>
          <a:p>
            <a:r>
              <a:rPr lang="en-US" baseline="0" dirty="0" smtClean="0"/>
              <a:t>These methods can be bundled up (using the second tab) to create long run sequences, and you can let your system run for days, uninterrupted.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something goes wrong, you can always press the big red STOP button </a:t>
            </a:r>
            <a:r>
              <a:rPr lang="en-US" baseline="0" dirty="0" smtClean="0">
                <a:sym typeface="Wingdings"/>
              </a:rPr>
              <a:t>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On the right, there is a logging panel, showing the relevant system signals over time. On the same panel there’s also a tab that records the user’s actions. Kind of a log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656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baseline="0" dirty="0" smtClean="0"/>
              <a:t>Instrumentino</a:t>
            </a:r>
            <a:r>
              <a:rPr lang="en-US" baseline="0" dirty="0" smtClean="0"/>
              <a:t> is released along with its source code, so users with different levels of expertise can interact with it.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Normal users will simply use the GUI to run their experiments, as in any commercial system.</a:t>
            </a:r>
          </a:p>
          <a:p>
            <a:r>
              <a:rPr lang="en-US" baseline="0" dirty="0" smtClean="0"/>
              <a:t>Advanced users can write the description files for newly built experiments</a:t>
            </a:r>
          </a:p>
          <a:p>
            <a:r>
              <a:rPr lang="en-US" baseline="0" dirty="0" smtClean="0"/>
              <a:t>And fellow developers can add new features and capabilities to </a:t>
            </a:r>
            <a:r>
              <a:rPr lang="en-US" i="1" baseline="0" dirty="0" smtClean="0"/>
              <a:t>Instrumentino</a:t>
            </a:r>
            <a:r>
              <a:rPr lang="en-US" baseline="0" dirty="0" smtClean="0"/>
              <a:t>, making it better for everyone.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13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user interface is divided to three logical parts.</a:t>
            </a:r>
          </a:p>
          <a:p>
            <a:r>
              <a:rPr lang="en-US" baseline="0" dirty="0" smtClean="0"/>
              <a:t>On the left there is a list of components, and means to directly control and observe their relevant values (for example: a pressure controller would have a text box with the pressure it outputs)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the middle, there’s a panel to control your set your run flow: Lists of actions (which are called methods), that can be saved and used later.</a:t>
            </a:r>
          </a:p>
          <a:p>
            <a:r>
              <a:rPr lang="en-US" baseline="0" dirty="0" smtClean="0"/>
              <a:t>These methods can be bundled up (using the second tab) to create long run sequences, and you can let your system run for days, uninterrupted.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something goes wrong, you can always press the big red STOP button </a:t>
            </a:r>
            <a:r>
              <a:rPr lang="en-US" baseline="0" dirty="0" smtClean="0">
                <a:sym typeface="Wingdings"/>
              </a:rPr>
              <a:t>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On the right, there is a logging panel, showing the relevant system signals over time. On the same panel there’s also a tab that records the user’s actions. Kind of a log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65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say</a:t>
            </a:r>
            <a:r>
              <a:rPr lang="en-US" baseline="0" dirty="0" smtClean="0"/>
              <a:t> you’ve got an idea! A new way for doing something, no one has done ever done before.</a:t>
            </a:r>
          </a:p>
          <a:p>
            <a:r>
              <a:rPr lang="en-US" baseline="0" dirty="0" smtClean="0"/>
              <a:t>That’s what science is all about, right?</a:t>
            </a:r>
          </a:p>
          <a:p>
            <a:r>
              <a:rPr lang="en-US" baseline="0" dirty="0" smtClean="0"/>
              <a:t>The problem is –</a:t>
            </a:r>
            <a:r>
              <a:rPr lang="en-US" b="1" baseline="0" dirty="0" smtClean="0"/>
              <a:t>no one has ever done it before!</a:t>
            </a:r>
            <a:r>
              <a:rPr lang="en-US" baseline="0" dirty="0" smtClean="0"/>
              <a:t> You can’t just to to the store and buy an instrument!</a:t>
            </a:r>
          </a:p>
          <a:p>
            <a:r>
              <a:rPr lang="en-US" b="1" baseline="0" dirty="0" smtClean="0"/>
              <a:t>You have to build it!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306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user interface is divided to three logical parts.</a:t>
            </a:r>
          </a:p>
          <a:p>
            <a:r>
              <a:rPr lang="en-US" baseline="0" dirty="0" smtClean="0"/>
              <a:t>On the left there is a list of components, and means to directly control and observe their relevant values (for example: a pressure controller would have a text box with the pressure it outputs)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the middle, there’s a panel to control your set your run flow: Lists of actions (which are called methods), that can be saved and used later.</a:t>
            </a:r>
          </a:p>
          <a:p>
            <a:r>
              <a:rPr lang="en-US" baseline="0" dirty="0" smtClean="0"/>
              <a:t>These methods can be bundled up (using the second tab) to create long run sequences, and you can let your system run for days, uninterrupted.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something goes wrong, you can always press the big red STOP button </a:t>
            </a:r>
            <a:r>
              <a:rPr lang="en-US" baseline="0" dirty="0" smtClean="0">
                <a:sym typeface="Wingdings"/>
              </a:rPr>
              <a:t>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On the right, there is a logging panel, showing the relevant system signals over time. On the same panel there’s also a tab that records the user’s actions. Kind of a log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656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user interface is divided to three logical parts.</a:t>
            </a:r>
          </a:p>
          <a:p>
            <a:r>
              <a:rPr lang="en-US" baseline="0" dirty="0" smtClean="0"/>
              <a:t>On the left there is a list of components, and means to directly control and observe their relevant values (for example: a pressure controller would have a text box with the pressure it outputs)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the middle, there’s a panel to control your set your run flow: Lists of actions (which are called methods), that can be saved and used later.</a:t>
            </a:r>
          </a:p>
          <a:p>
            <a:r>
              <a:rPr lang="en-US" baseline="0" dirty="0" smtClean="0"/>
              <a:t>These methods can be bundled up (using the second tab) to create long run sequences, and you can let your system run for days, uninterrupted.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something goes wrong, you can always press the big red STOP button </a:t>
            </a:r>
            <a:r>
              <a:rPr lang="en-US" baseline="0" dirty="0" smtClean="0">
                <a:sym typeface="Wingdings"/>
              </a:rPr>
              <a:t>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On the right, there is a logging panel, showing the relevant system signals over time. On the same panel there’s also a tab that records the user’s actions. Kind of a log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656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This, in a nutshell</a:t>
            </a:r>
            <a:r>
              <a:rPr lang="en-US" baseline="0" dirty="0" smtClean="0"/>
              <a:t> is </a:t>
            </a:r>
            <a:r>
              <a:rPr lang="en-US" i="1" baseline="0" dirty="0" err="1" smtClean="0"/>
              <a:t>Instrumentino</a:t>
            </a:r>
            <a:endParaRPr lang="en-US" i="1" dirty="0" smtClean="0"/>
          </a:p>
          <a:p>
            <a:r>
              <a:rPr lang="en-US" dirty="0" smtClean="0"/>
              <a:t>I could go over in more details into the user interface</a:t>
            </a:r>
            <a:r>
              <a:rPr lang="en-US" baseline="0" dirty="0" smtClean="0"/>
              <a:t> and the way the software is built, but this is fitting to a longer talk.</a:t>
            </a:r>
          </a:p>
          <a:p>
            <a:r>
              <a:rPr lang="en-US" baseline="0" dirty="0" smtClean="0"/>
              <a:t>Instead, in the last few minutes I’d like to cover some of the projects we’ve already made in our group – using Instrumentino</a:t>
            </a:r>
          </a:p>
          <a:p>
            <a:endParaRPr lang="en-US" baseline="0" dirty="0" smtClean="0"/>
          </a:p>
          <a:p>
            <a:r>
              <a:rPr lang="en-US" baseline="0" dirty="0" smtClean="0"/>
              <a:t>* Not all projects are shown. For more information, contact the Author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1446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very common piece of equipment you</a:t>
            </a:r>
            <a:r>
              <a:rPr lang="en-US" baseline="0" dirty="0" smtClean="0"/>
              <a:t> find in research labs is the Mass Flow Controller.</a:t>
            </a:r>
          </a:p>
          <a:p>
            <a:r>
              <a:rPr lang="en-US" baseline="0" dirty="0" smtClean="0"/>
              <a:t>You could buy an MFC control box for a few hundreds or even thousands francs, or you could build it alone, like we have done, and pay around 50 francs.</a:t>
            </a:r>
          </a:p>
          <a:p>
            <a:r>
              <a:rPr lang="en-US" baseline="0" dirty="0" smtClean="0"/>
              <a:t>Using this box, you can automatically control 4 MFCs using </a:t>
            </a:r>
            <a:r>
              <a:rPr lang="en-US" baseline="0" dirty="0" err="1" smtClean="0"/>
              <a:t>Instrumentino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016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Another interesting project we’re</a:t>
            </a:r>
            <a:r>
              <a:rPr lang="en-US" baseline="0" dirty="0" smtClean="0"/>
              <a:t> involved in at the moment, is an array of small pressure sensors, to concurrently follow several gas producing reactions (in this case 16).</a:t>
            </a:r>
          </a:p>
          <a:p>
            <a:r>
              <a:rPr lang="en-US" baseline="0" dirty="0" smtClean="0"/>
              <a:t>This idea was developed with </a:t>
            </a:r>
            <a:r>
              <a:rPr lang="en-US" baseline="0" dirty="0" err="1" smtClean="0"/>
              <a:t>Sascha</a:t>
            </a:r>
            <a:r>
              <a:rPr lang="en-US" baseline="0" dirty="0" smtClean="0"/>
              <a:t> Keller, a fellow PhD Student from another group. They’re in the artificial enzyme business and they wanted to screen their mutants for highest activity.</a:t>
            </a:r>
          </a:p>
          <a:p>
            <a:r>
              <a:rPr lang="en-US" baseline="0" dirty="0" smtClean="0"/>
              <a:t>Using </a:t>
            </a:r>
            <a:r>
              <a:rPr lang="en-US" baseline="0" dirty="0" err="1" smtClean="0"/>
              <a:t>Instrumentino</a:t>
            </a:r>
            <a:r>
              <a:rPr lang="en-US" baseline="0" dirty="0" smtClean="0"/>
              <a:t> and a single </a:t>
            </a:r>
            <a:r>
              <a:rPr lang="en-US" baseline="0" dirty="0" err="1" smtClean="0"/>
              <a:t>Arduino</a:t>
            </a:r>
            <a:r>
              <a:rPr lang="en-US" baseline="0" dirty="0" smtClean="0"/>
              <a:t> MEGA, this would provide a way to do just that, and for around 500 francs (each sensor costs around 30 CHF)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6342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Another</a:t>
            </a:r>
            <a:r>
              <a:rPr lang="en-US" baseline="0" dirty="0" smtClean="0"/>
              <a:t> interesting project we’re involved into is a CE system for automatic wastewater analysis.</a:t>
            </a:r>
          </a:p>
          <a:p>
            <a:r>
              <a:rPr lang="en-US" baseline="0" dirty="0" smtClean="0"/>
              <a:t>Roland </a:t>
            </a:r>
            <a:r>
              <a:rPr lang="en-US" baseline="0" dirty="0" err="1" smtClean="0"/>
              <a:t>Fuiko</a:t>
            </a:r>
            <a:r>
              <a:rPr lang="en-US" baseline="0" dirty="0" smtClean="0"/>
              <a:t> is a PhD student from the Vienna university of Technology, and together we set up a CE system that would periodically draw sample from a wastewater stream, and analyze it.</a:t>
            </a:r>
          </a:p>
          <a:p>
            <a:r>
              <a:rPr lang="en-US" baseline="0" dirty="0" smtClean="0"/>
              <a:t>This is completely automatic, and they idea is to simply leave it working, and monitor the results.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611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our group we do a lot of CE, in many variations.</a:t>
            </a:r>
          </a:p>
          <a:p>
            <a:r>
              <a:rPr lang="en-US" baseline="0" dirty="0" smtClean="0"/>
              <a:t>During his PhD, Dr. Jorge </a:t>
            </a:r>
            <a:r>
              <a:rPr lang="en-US" baseline="0" dirty="0" err="1" smtClean="0"/>
              <a:t>Saiz</a:t>
            </a:r>
            <a:r>
              <a:rPr lang="en-US" baseline="0" dirty="0" smtClean="0"/>
              <a:t> was a joint student of Prof. Hauser in Basel and Prof. Garcia-Ruiz in Madrid.</a:t>
            </a:r>
          </a:p>
          <a:p>
            <a:r>
              <a:rPr lang="en-US" baseline="0" dirty="0" smtClean="0"/>
              <a:t>Together with him we’ve developed several CE systems for different purposes.</a:t>
            </a:r>
          </a:p>
          <a:p>
            <a:r>
              <a:rPr lang="en-US" baseline="0" dirty="0" smtClean="0"/>
              <a:t>One of them is the portable dual-capillary CE, for the simultaneous analysis of anions and </a:t>
            </a:r>
            <a:r>
              <a:rPr lang="en-US" baseline="0" dirty="0" err="1" smtClean="0"/>
              <a:t>cations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It was used for determining inorganic ions in consumer fireworks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3078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Another project we’ve recently finished is a miniature breadboard CE.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It’s a new</a:t>
            </a:r>
            <a:r>
              <a:rPr lang="en-US" baseline="0" dirty="0" smtClean="0"/>
              <a:t> approach for electrophoretic separations, borrowed from the electronics world.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a nutshell, you use the same parts (valves, syringe pump, HV controller etc.) to build several CE variants, simply by connecting them differently on a breadboard.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case, using </a:t>
            </a:r>
            <a:r>
              <a:rPr lang="en-US" baseline="0" dirty="0" err="1" smtClean="0"/>
              <a:t>Instrumentino</a:t>
            </a:r>
            <a:r>
              <a:rPr lang="en-US" baseline="0" dirty="0" smtClean="0"/>
              <a:t> proved to be very helpful, as each variant needs its own control software.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2559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To conclude, </a:t>
            </a:r>
            <a:r>
              <a:rPr lang="en-US" dirty="0" smtClean="0"/>
              <a:t>I would like to thank my supervisor</a:t>
            </a:r>
            <a:r>
              <a:rPr lang="he-IL" dirty="0" smtClean="0"/>
              <a:t> -</a:t>
            </a:r>
            <a:r>
              <a:rPr lang="en-US" dirty="0" smtClean="0"/>
              <a:t> Prof. Hauser for his guidance and support.</a:t>
            </a:r>
            <a:endParaRPr lang="he-IL" dirty="0" smtClean="0"/>
          </a:p>
          <a:p>
            <a:r>
              <a:rPr lang="en-US" baseline="0" dirty="0" smtClean="0"/>
              <a:t>To Dr. Jorge </a:t>
            </a:r>
            <a:r>
              <a:rPr lang="en-US" baseline="0" dirty="0" err="1" smtClean="0"/>
              <a:t>Saiz</a:t>
            </a:r>
            <a:r>
              <a:rPr lang="en-US" baseline="0" dirty="0" smtClean="0"/>
              <a:t>, who helped designing </a:t>
            </a:r>
            <a:r>
              <a:rPr lang="en-US" i="1" baseline="0" dirty="0" err="1" smtClean="0"/>
              <a:t>Instrumentino</a:t>
            </a:r>
            <a:r>
              <a:rPr lang="en-US" baseline="0" dirty="0" smtClean="0"/>
              <a:t> and to the rest of our research group members.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I’d also like to thank the university of Basel and the Swiss national funds for their financial support, and to </a:t>
            </a:r>
            <a:r>
              <a:rPr lang="en-US" baseline="0" dirty="0" err="1" smtClean="0"/>
              <a:t>LabSmith</a:t>
            </a:r>
            <a:r>
              <a:rPr lang="en-US" baseline="0" dirty="0" smtClean="0"/>
              <a:t>, who helped me run their hardware from my open-source software </a:t>
            </a:r>
            <a:r>
              <a:rPr lang="en-US" i="1" baseline="0" dirty="0" err="1" smtClean="0"/>
              <a:t>Instrumentino</a:t>
            </a:r>
            <a:r>
              <a:rPr lang="en-US" i="0" baseline="0" dirty="0" smtClean="0"/>
              <a:t>.</a:t>
            </a:r>
            <a:endParaRPr lang="en-US" i="1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1446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r>
              <a:rPr lang="en-US" baseline="0" dirty="0" smtClean="0"/>
              <a:t> for listening. If you found </a:t>
            </a:r>
            <a:r>
              <a:rPr lang="en-US" baseline="0" dirty="0" err="1" smtClean="0"/>
              <a:t>Instrumentino</a:t>
            </a:r>
            <a:r>
              <a:rPr lang="en-US" baseline="0" dirty="0" smtClean="0"/>
              <a:t> might help in your research, please contact us – we’re looking forward for future collaborations.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6342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you sit and think, sketch</a:t>
            </a:r>
            <a:r>
              <a:rPr lang="en-US" baseline="0" dirty="0" smtClean="0"/>
              <a:t> up</a:t>
            </a:r>
            <a:r>
              <a:rPr lang="en-US" dirty="0" smtClean="0"/>
              <a:t> a design, get the right parts and</a:t>
            </a:r>
            <a:r>
              <a:rPr lang="en-US" baseline="0" dirty="0" smtClean="0"/>
              <a:t> fit them all together.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as it’s already 2014, the parts are most likely to be electrically controlled, so in order to start using them, you need to hook them up to your PC.</a:t>
            </a:r>
          </a:p>
          <a:p>
            <a:r>
              <a:rPr lang="en-US" baseline="0" dirty="0" smtClean="0"/>
              <a:t>Now, most hardware units don’t just come with a USB, but rather with some kind of electrical connector. This needs to be mediated to a PC by some kind of hardware controller.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74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One type of hardware controller, that gained a lot of popularity over the last years  - is the Arduino.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 Arduino typically connects to a PC using a USB cable, and can be programmed very easily, to control all sorts of hardware units.</a:t>
            </a:r>
          </a:p>
          <a:p>
            <a:r>
              <a:rPr lang="en-US" baseline="0" dirty="0" smtClean="0"/>
              <a:t>The control is done in the lowest level possible – meaning by setting voltages and currents to the right pins.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Arduino is an open-source hardware microcontroller, which means that all of the blueprints needed to create one are available online. From the card’s dimensions, through the electrical connections, to the code sitting </a:t>
            </a:r>
            <a:r>
              <a:rPr lang="en-US" baseline="0" smtClean="0"/>
              <a:t>in the </a:t>
            </a:r>
            <a:r>
              <a:rPr lang="en-US" baseline="0" dirty="0" smtClean="0"/>
              <a:t>processor. It’s all there and free to use.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on top of that, it’s very cheap! You can get a basic Arduino for about 10$.</a:t>
            </a:r>
          </a:p>
          <a:p>
            <a:r>
              <a:rPr lang="en-US" baseline="0" dirty="0" smtClean="0"/>
              <a:t>Those that lack experience in electronics or programming can find plenty of guides and user experience on the web, which is very helpful.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680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There are, however, hardware units which are more difficult to control in such a low level. These usually need a proprietary controller, supplied together with them.</a:t>
            </a:r>
          </a:p>
          <a:p>
            <a:r>
              <a:rPr lang="en-US" baseline="0" dirty="0" smtClean="0"/>
              <a:t>These are commercial products, so they have a black box architecture – meaning, you get a proprietary software, written by the company, that lets you control their hardware.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all ok, until you have an idea that is out of the box, and let’s say – you build a system that uses components form several companies.</a:t>
            </a:r>
          </a:p>
          <a:p>
            <a:r>
              <a:rPr lang="en-US" baseline="0" dirty="0" smtClean="0"/>
              <a:t>Then you have two (or more) proprietary control programs that you need to run in parallel in order to control the whole system, and that’s not convenient at all.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manufacturers, however, are aware of this, so they provide an API (an application programming interface), which is a way for other programs to “speak” with the controller.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680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best would be if</a:t>
            </a:r>
            <a:r>
              <a:rPr lang="en-US" baseline="0" dirty="0" smtClean="0"/>
              <a:t> a single software could use these APIs to control the entire system, and orchestrate all of its components to conduct your experiment.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74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Such a program</a:t>
            </a:r>
            <a:r>
              <a:rPr lang="en-US" baseline="0" dirty="0" smtClean="0"/>
              <a:t> would be also required to: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Run automatically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 relevant data on the screen, and save it for later use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 it would be nice if it would run on all platforms and be as simple to use as possible, so setting up a new system wouldn’t be a hassle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With that in mind, I we set out to write our new control software framework: </a:t>
            </a:r>
            <a:r>
              <a:rPr lang="en-US" i="1" baseline="0" dirty="0" smtClean="0"/>
              <a:t>Instrumentino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788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baseline="0" dirty="0" smtClean="0"/>
              <a:t>Instrumentino</a:t>
            </a:r>
            <a:r>
              <a:rPr lang="en-US" baseline="0" dirty="0" smtClean="0"/>
              <a:t> is an open-source (and free of charge) software platform for creating custom made GUIs for experimental systems.</a:t>
            </a:r>
          </a:p>
          <a:p>
            <a:r>
              <a:rPr lang="en-US" baseline="0" dirty="0" smtClean="0"/>
              <a:t>It’s written in Python, which is a very common and high-level programming language, so it’s relatively easy to master.</a:t>
            </a:r>
          </a:p>
          <a:p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Though</a:t>
            </a:r>
            <a:r>
              <a:rPr lang="en-US" baseline="0" dirty="0" smtClean="0"/>
              <a:t> there are similar commercial solutions such as </a:t>
            </a:r>
            <a:r>
              <a:rPr lang="en-US" baseline="0" dirty="0" err="1" smtClean="0"/>
              <a:t>LabView</a:t>
            </a:r>
            <a:r>
              <a:rPr lang="en-US" baseline="0" dirty="0" smtClean="0"/>
              <a:t>, they tend to be very expensive, and sometimes difficult to handle.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r>
              <a:rPr lang="en-US" baseline="0" dirty="0" smtClean="0"/>
              <a:t>And a year after we’ve started developing it, it’s easy to see it was worth the effort.</a:t>
            </a:r>
          </a:p>
          <a:p>
            <a:r>
              <a:rPr lang="en-US" baseline="0" dirty="0" smtClean="0"/>
              <a:t>By using </a:t>
            </a:r>
            <a:r>
              <a:rPr lang="en-US" i="1" baseline="0" dirty="0" err="1" smtClean="0"/>
              <a:t>Instrumentino</a:t>
            </a:r>
            <a:r>
              <a:rPr lang="en-US" baseline="0" dirty="0" smtClean="0"/>
              <a:t> in our group, we basically took the software development efforts out of the equation.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13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85403-2B37-C047-9C15-41597230AF8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65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5678-EE20-4FA5-88E2-6E0BD67A2E26}" type="datetime1">
              <a:rPr lang="en-US" smtClean="0"/>
              <a:pPr/>
              <a:t>9/6/15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51B39-B140-43FE-96DB-472A2B59CE7C}" type="datetime1">
              <a:rPr lang="en-US" smtClean="0"/>
              <a:pPr/>
              <a:t>9/6/15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0BB2-27C5-458B-ABCE-839C88CF47CE}" type="datetime1">
              <a:rPr lang="en-US" smtClean="0"/>
              <a:pPr/>
              <a:t>9/6/15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738E-8962-435F-8C43-147B8DD7E819}" type="datetime1">
              <a:rPr lang="en-US" smtClean="0"/>
              <a:pPr/>
              <a:t>9/6/15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EA93-55E7-4DA9-90C2-089A26EEFEC4}" type="datetime1">
              <a:rPr lang="en-US" smtClean="0"/>
              <a:pPr/>
              <a:t>9/6/15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CF3C7-6809-4F39-BD67-A75817BDDE0A}" type="datetime1">
              <a:rPr lang="en-US" smtClean="0"/>
              <a:pPr/>
              <a:t>9/6/15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AEB24-CE78-465C-A726-91D0868FA48F}" type="datetime1">
              <a:rPr lang="en-US" smtClean="0"/>
              <a:pPr/>
              <a:t>9/6/15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AADF0-1749-4E8B-9691-B44A5F8C0895}" type="datetime1">
              <a:rPr lang="en-US" smtClean="0"/>
              <a:pPr/>
              <a:t>9/6/15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F628A-A867-4937-BBE5-207DB6F9C51A}" type="datetime1">
              <a:rPr lang="en-US" smtClean="0"/>
              <a:pPr/>
              <a:t>9/6/15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BBB94-68E6-4675-A946-F1C5994EDBD7}" type="datetime1">
              <a:rPr lang="en-US" smtClean="0"/>
              <a:pPr/>
              <a:t>9/6/15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B8377-21E3-4835-B75D-4E2847E2750F}" type="datetime1">
              <a:rPr lang="en-US" smtClean="0"/>
              <a:pPr/>
              <a:t>9/6/15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0C4986D-6BE9-4264-908F-02DB36FD8D6C}" type="datetime1">
              <a:rPr lang="en-US" smtClean="0"/>
              <a:pPr/>
              <a:t>9/6/15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r>
              <a:rPr lang="en-US" smtClean="0"/>
              <a:t>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4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4" Type="http://schemas.openxmlformats.org/officeDocument/2006/relationships/image" Target="../media/image26.emf"/><Relationship Id="rId5" Type="http://schemas.openxmlformats.org/officeDocument/2006/relationships/image" Target="../media/image2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4" Type="http://schemas.openxmlformats.org/officeDocument/2006/relationships/image" Target="../media/image28.png"/><Relationship Id="rId5" Type="http://schemas.openxmlformats.org/officeDocument/2006/relationships/image" Target="../media/image29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4" Type="http://schemas.openxmlformats.org/officeDocument/2006/relationships/image" Target="../media/image31.tiff"/><Relationship Id="rId5" Type="http://schemas.openxmlformats.org/officeDocument/2006/relationships/image" Target="../media/image32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png"/><Relationship Id="rId5" Type="http://schemas.openxmlformats.org/officeDocument/2006/relationships/image" Target="../media/image34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4" Type="http://schemas.openxmlformats.org/officeDocument/2006/relationships/image" Target="../media/image36.jpg"/><Relationship Id="rId5" Type="http://schemas.openxmlformats.org/officeDocument/2006/relationships/image" Target="../media/image2.emf"/><Relationship Id="rId6" Type="http://schemas.openxmlformats.org/officeDocument/2006/relationships/image" Target="../media/image37.png"/><Relationship Id="rId7" Type="http://schemas.openxmlformats.org/officeDocument/2006/relationships/image" Target="../media/image38.png"/><Relationship Id="rId8" Type="http://schemas.openxmlformats.org/officeDocument/2006/relationships/image" Target="../media/image39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err="1" smtClean="0"/>
              <a:t>Instrumentino</a:t>
            </a:r>
            <a:r>
              <a:rPr lang="en-US" dirty="0"/>
              <a:t/>
            </a:r>
            <a:br>
              <a:rPr lang="en-US" dirty="0"/>
            </a:br>
            <a:r>
              <a:rPr lang="en-US" sz="5000" dirty="0" smtClean="0"/>
              <a:t>Control your experiments</a:t>
            </a:r>
            <a:br>
              <a:rPr lang="en-US" sz="5000" dirty="0" smtClean="0"/>
            </a:b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Joel Koenka</a:t>
            </a:r>
          </a:p>
          <a:p>
            <a:r>
              <a:rPr lang="en-US" dirty="0" smtClean="0"/>
              <a:t>IOT </a:t>
            </a:r>
            <a:r>
              <a:rPr lang="en-US" dirty="0" err="1" smtClean="0"/>
              <a:t>meetup</a:t>
            </a:r>
            <a:r>
              <a:rPr lang="en-US" dirty="0" smtClean="0"/>
              <a:t>, June 3</a:t>
            </a:r>
            <a:r>
              <a:rPr lang="en-US" baseline="30000" dirty="0" smtClean="0"/>
              <a:t>rd</a:t>
            </a:r>
            <a:r>
              <a:rPr lang="en-US" dirty="0" smtClean="0"/>
              <a:t>, 2015</a:t>
            </a:r>
            <a:endParaRPr lang="en-US" dirty="0"/>
          </a:p>
        </p:txBody>
      </p:sp>
      <p:pic>
        <p:nvPicPr>
          <p:cNvPr id="5" name="Picture 4" descr="Signet_UniversitaetBase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399" y="125463"/>
            <a:ext cx="1194905" cy="165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724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Experimental </a:t>
            </a:r>
            <a:r>
              <a:rPr lang="en-US" dirty="0"/>
              <a:t>S</a:t>
            </a:r>
            <a:r>
              <a:rPr lang="en-US" dirty="0" smtClean="0"/>
              <a:t>ystem</a:t>
            </a:r>
            <a:endParaRPr lang="en-US" dirty="0"/>
          </a:p>
        </p:txBody>
      </p:sp>
      <p:pic>
        <p:nvPicPr>
          <p:cNvPr id="7" name="Content Placeholder 6" descr="Fig1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901" b="-119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33160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Graphical User Interface</a:t>
            </a:r>
            <a:endParaRPr lang="en-US" dirty="0"/>
          </a:p>
        </p:txBody>
      </p:sp>
      <p:pic>
        <p:nvPicPr>
          <p:cNvPr id="3" name="Content Placeholder 2" descr="Fig2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92" r="-104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05628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4800" dirty="0" smtClean="0"/>
              <a:t>Th</a:t>
            </a:r>
            <a:r>
              <a:rPr lang="en-US" sz="4800" dirty="0" smtClean="0"/>
              <a:t>e system configuration file</a:t>
            </a:r>
            <a:endParaRPr lang="en-US" sz="4800" dirty="0"/>
          </a:p>
        </p:txBody>
      </p:sp>
      <p:pic>
        <p:nvPicPr>
          <p:cNvPr id="3" name="Content Placeholder 2" descr="code example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78" r="-145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27131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4800" dirty="0" smtClean="0"/>
              <a:t>Imports</a:t>
            </a:r>
            <a:endParaRPr lang="en-US" sz="48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Monaco"/>
              </a:rPr>
              <a:t>from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 __future__ </a:t>
            </a:r>
            <a:r>
              <a:rPr lang="en-US" sz="1800" dirty="0">
                <a:solidFill>
                  <a:srgbClr val="0000FF"/>
                </a:solidFill>
                <a:latin typeface="Monaco"/>
              </a:rPr>
              <a:t>import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 division</a:t>
            </a:r>
          </a:p>
          <a:p>
            <a:pPr marL="0" indent="0">
              <a:buNone/>
            </a:pPr>
            <a:endParaRPr lang="en-US" sz="1800" dirty="0" smtClean="0">
              <a:solidFill>
                <a:srgbClr val="0000FF"/>
              </a:solidFill>
              <a:latin typeface="Monaco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00FF"/>
                </a:solidFill>
                <a:latin typeface="Monaco"/>
              </a:rPr>
              <a:t>from</a:t>
            </a:r>
            <a:r>
              <a:rPr lang="en-US" sz="1800" dirty="0" smtClean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Monaco"/>
              </a:rPr>
              <a:t>instrumentino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Monaco"/>
              </a:rPr>
              <a:t>import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 smtClean="0">
                <a:solidFill>
                  <a:srgbClr val="000000"/>
                </a:solidFill>
                <a:latin typeface="Monaco"/>
              </a:rPr>
              <a:t>Instrument, </a:t>
            </a:r>
            <a:r>
              <a:rPr lang="en-US" sz="1800" dirty="0" err="1" smtClean="0">
                <a:solidFill>
                  <a:srgbClr val="000000"/>
                </a:solidFill>
                <a:latin typeface="Monaco"/>
              </a:rPr>
              <a:t>cfg</a:t>
            </a:r>
            <a:endParaRPr lang="en-US" sz="1800" dirty="0">
              <a:solidFill>
                <a:srgbClr val="000000"/>
              </a:solidFill>
              <a:latin typeface="Monaco"/>
            </a:endParaRPr>
          </a:p>
          <a:p>
            <a:pPr marL="0" indent="0">
              <a:buNone/>
            </a:pPr>
            <a:endParaRPr lang="en-US" sz="1800" dirty="0" smtClean="0">
              <a:solidFill>
                <a:srgbClr val="0000FF"/>
              </a:solidFill>
              <a:latin typeface="Monaco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00FF"/>
                </a:solidFill>
                <a:latin typeface="Monaco"/>
              </a:rPr>
              <a:t>from</a:t>
            </a:r>
            <a:r>
              <a:rPr lang="en-US" sz="1800" dirty="0" smtClean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Monaco"/>
              </a:rPr>
              <a:t>instrumentino.action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Monaco"/>
              </a:rPr>
              <a:t>import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Monaco"/>
              </a:rPr>
              <a:t>SysAction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Monaco"/>
              </a:rPr>
              <a:t>SysActionParamTime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Monaco"/>
              </a:rPr>
              <a:t>SysActionParamFloat</a:t>
            </a:r>
            <a:endParaRPr lang="en-US" sz="1800" dirty="0">
              <a:solidFill>
                <a:srgbClr val="000000"/>
              </a:solidFill>
              <a:latin typeface="Monaco"/>
            </a:endParaRPr>
          </a:p>
          <a:p>
            <a:pPr marL="0" indent="0">
              <a:buNone/>
            </a:pPr>
            <a:endParaRPr lang="en-US" sz="1800" dirty="0" smtClean="0">
              <a:solidFill>
                <a:srgbClr val="0000FF"/>
              </a:solidFill>
              <a:latin typeface="Monaco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00FF"/>
                </a:solidFill>
                <a:latin typeface="Monaco"/>
              </a:rPr>
              <a:t>from</a:t>
            </a:r>
            <a:r>
              <a:rPr lang="en-US" sz="1800" dirty="0" smtClean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Monaco"/>
              </a:rPr>
              <a:t>instrumentino.controllers.arduino.parker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Monaco"/>
              </a:rPr>
              <a:t>import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Monaco"/>
              </a:rPr>
              <a:t>ParkerPressureController</a:t>
            </a:r>
            <a:endParaRPr lang="en-US" sz="1800" dirty="0">
              <a:solidFill>
                <a:srgbClr val="000000"/>
              </a:solidFill>
              <a:latin typeface="Monaco"/>
            </a:endParaRPr>
          </a:p>
          <a:p>
            <a:pPr marL="0" indent="0">
              <a:buNone/>
            </a:pPr>
            <a:endParaRPr lang="en-US" sz="1800" dirty="0" smtClean="0">
              <a:solidFill>
                <a:srgbClr val="0000FF"/>
              </a:solidFill>
              <a:latin typeface="Monaco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00FF"/>
                </a:solidFill>
                <a:latin typeface="Monaco"/>
              </a:rPr>
              <a:t>from</a:t>
            </a:r>
            <a:r>
              <a:rPr lang="en-US" sz="1800" dirty="0" smtClean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Monaco"/>
              </a:rPr>
              <a:t>instrumentino.controllers.arduino.pid_thermostat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Monaco"/>
              </a:rPr>
              <a:t>import</a:t>
            </a:r>
            <a:r>
              <a:rPr lang="en-US" sz="18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Monaco"/>
              </a:rPr>
              <a:t>PidControlledThermostat</a:t>
            </a:r>
            <a:endParaRPr lang="en-US" sz="1800" dirty="0">
              <a:solidFill>
                <a:srgbClr val="000000"/>
              </a:solidFill>
              <a:latin typeface="Monaco"/>
            </a:endParaRP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34091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4800" dirty="0" smtClean="0"/>
              <a:t>Components</a:t>
            </a:r>
            <a:endParaRPr lang="en-US" sz="48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i="1" dirty="0">
                <a:solidFill>
                  <a:srgbClr val="00AA00"/>
                </a:solidFill>
                <a:latin typeface="Monaco"/>
              </a:rPr>
              <a:t>'</a:t>
            </a:r>
            <a:r>
              <a:rPr lang="en-US" sz="1600" i="1" dirty="0" smtClean="0">
                <a:solidFill>
                  <a:srgbClr val="00AA00"/>
                </a:solidFill>
                <a:latin typeface="Monaco"/>
              </a:rPr>
              <a:t>'’pin assignments'</a:t>
            </a:r>
            <a:r>
              <a:rPr lang="en-US" sz="1600" i="1" dirty="0">
                <a:solidFill>
                  <a:srgbClr val="00AA00"/>
                </a:solidFill>
                <a:latin typeface="Monaco"/>
              </a:rPr>
              <a:t>''</a:t>
            </a:r>
          </a:p>
          <a:p>
            <a:pPr marL="0" indent="0">
              <a:buNone/>
            </a:pPr>
            <a:r>
              <a:rPr lang="en-US" sz="1600" dirty="0" err="1">
                <a:solidFill>
                  <a:srgbClr val="000000"/>
                </a:solidFill>
                <a:latin typeface="Monaco"/>
              </a:rPr>
              <a:t>pin_pressure_in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Monaco"/>
              </a:rPr>
              <a:t>0</a:t>
            </a:r>
          </a:p>
          <a:p>
            <a:pPr marL="0" indent="0">
              <a:buNone/>
            </a:pPr>
            <a:r>
              <a:rPr lang="en-US" sz="1600" dirty="0" err="1">
                <a:solidFill>
                  <a:srgbClr val="000000"/>
                </a:solidFill>
                <a:latin typeface="Monaco"/>
              </a:rPr>
              <a:t>pin_pressure_out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Monaco"/>
              </a:rPr>
              <a:t>3</a:t>
            </a:r>
          </a:p>
          <a:p>
            <a:pPr marL="0" indent="0">
              <a:buNone/>
            </a:pPr>
            <a:endParaRPr lang="en-US" sz="1600" dirty="0">
              <a:latin typeface="Monaco"/>
            </a:endParaRPr>
          </a:p>
          <a:p>
            <a:pPr marL="0" indent="0">
              <a:buNone/>
            </a:pPr>
            <a:r>
              <a:rPr lang="en-US" sz="1600" dirty="0" err="1">
                <a:solidFill>
                  <a:srgbClr val="000000"/>
                </a:solidFill>
                <a:latin typeface="Monaco"/>
              </a:rPr>
              <a:t>pin_heater_out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 = </a:t>
            </a:r>
            <a:r>
              <a:rPr lang="en-US" sz="1600" dirty="0" smtClean="0">
                <a:solidFill>
                  <a:srgbClr val="800000"/>
                </a:solidFill>
                <a:latin typeface="Monaco"/>
              </a:rPr>
              <a:t>2</a:t>
            </a:r>
            <a:endParaRPr lang="en-US" sz="1600" dirty="0">
              <a:latin typeface="Monaco"/>
            </a:endParaRPr>
          </a:p>
          <a:p>
            <a:pPr marL="0" indent="0">
              <a:buNone/>
            </a:pPr>
            <a:r>
              <a:rPr lang="en-US" sz="1600" dirty="0" err="1">
                <a:solidFill>
                  <a:srgbClr val="000000"/>
                </a:solidFill>
                <a:latin typeface="Monaco"/>
              </a:rPr>
              <a:t>pin_temperature_in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Monaco"/>
              </a:rPr>
              <a:t>1</a:t>
            </a:r>
          </a:p>
          <a:p>
            <a:pPr marL="0" indent="0">
              <a:buNone/>
            </a:pPr>
            <a:endParaRPr lang="en-US" sz="1600" dirty="0">
              <a:latin typeface="Monaco"/>
            </a:endParaRPr>
          </a:p>
          <a:p>
            <a:pPr marL="0" indent="0">
              <a:buNone/>
            </a:pPr>
            <a:r>
              <a:rPr lang="en-US" sz="1600" i="1" dirty="0">
                <a:solidFill>
                  <a:srgbClr val="00AA00"/>
                </a:solidFill>
                <a:latin typeface="Monaco"/>
              </a:rPr>
              <a:t>'''System components'''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/>
              </a:rPr>
              <a:t>pressure = </a:t>
            </a:r>
            <a:r>
              <a:rPr lang="en-US" sz="1600" dirty="0" err="1">
                <a:solidFill>
                  <a:srgbClr val="000000"/>
                </a:solidFill>
                <a:latin typeface="Monaco"/>
              </a:rPr>
              <a:t>ParkerPressureController</a:t>
            </a:r>
            <a:r>
              <a:rPr lang="en-US" sz="1600" dirty="0" smtClean="0">
                <a:solidFill>
                  <a:srgbClr val="000000"/>
                </a:solidFill>
                <a:latin typeface="Monaco"/>
              </a:rPr>
              <a:t>(</a:t>
            </a:r>
          </a:p>
          <a:p>
            <a:pPr marL="0" indent="0">
              <a:buNone/>
            </a:pPr>
            <a:r>
              <a:rPr lang="en-US" sz="1600" i="1" dirty="0" smtClean="0">
                <a:solidFill>
                  <a:srgbClr val="000000"/>
                </a:solidFill>
                <a:latin typeface="Monaco"/>
              </a:rPr>
              <a:t>	</a:t>
            </a:r>
            <a:r>
              <a:rPr lang="en-US" sz="1600" i="1" dirty="0" err="1" smtClean="0">
                <a:solidFill>
                  <a:srgbClr val="000000"/>
                </a:solidFill>
                <a:latin typeface="Monaco"/>
              </a:rPr>
              <a:t>pin_pressure_in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 </a:t>
            </a:r>
            <a:r>
              <a:rPr lang="en-US" sz="1600" i="1" dirty="0" err="1" smtClean="0">
                <a:solidFill>
                  <a:srgbClr val="000000"/>
                </a:solidFill>
                <a:latin typeface="Monaco"/>
              </a:rPr>
              <a:t>pin_pressure_out</a:t>
            </a:r>
            <a:r>
              <a:rPr lang="en-US" sz="1600" i="1" dirty="0" smtClean="0">
                <a:solidFill>
                  <a:srgbClr val="000000"/>
                </a:solidFill>
                <a:latin typeface="Monaco"/>
              </a:rPr>
              <a:t>,</a:t>
            </a:r>
            <a:endParaRPr lang="en-US" sz="1600" dirty="0" smtClean="0">
              <a:solidFill>
                <a:srgbClr val="000000"/>
              </a:solidFill>
              <a:latin typeface="Monaco"/>
            </a:endParaRPr>
          </a:p>
          <a:p>
            <a:pPr marL="0" indent="0">
              <a:buNone/>
            </a:pPr>
            <a:r>
              <a:rPr lang="en-US" sz="1600" i="1" dirty="0">
                <a:solidFill>
                  <a:srgbClr val="000000"/>
                </a:solidFill>
                <a:latin typeface="Monaco"/>
              </a:rPr>
              <a:t>	</a:t>
            </a:r>
            <a:r>
              <a:rPr lang="en-US" sz="1600" i="1" dirty="0" smtClean="0">
                <a:solidFill>
                  <a:srgbClr val="00AA00"/>
                </a:solidFill>
                <a:latin typeface="Monaco"/>
              </a:rPr>
              <a:t>'</a:t>
            </a:r>
            <a:r>
              <a:rPr lang="en-US" sz="1600" i="1" dirty="0">
                <a:solidFill>
                  <a:srgbClr val="00AA00"/>
                </a:solidFill>
                <a:latin typeface="Monaco"/>
              </a:rPr>
              <a:t>Pressure'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 (</a:t>
            </a:r>
            <a:r>
              <a:rPr lang="en-US" sz="1600" i="1" dirty="0">
                <a:solidFill>
                  <a:srgbClr val="800000"/>
                </a:solidFill>
                <a:latin typeface="Monaco"/>
              </a:rPr>
              <a:t>1000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</a:t>
            </a:r>
            <a:r>
              <a:rPr lang="en-US" sz="1600" i="1" dirty="0">
                <a:solidFill>
                  <a:srgbClr val="800000"/>
                </a:solidFill>
                <a:latin typeface="Monaco"/>
              </a:rPr>
              <a:t>2000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)</a:t>
            </a:r>
            <a:r>
              <a:rPr lang="en-US" sz="1600" i="1" dirty="0" smtClean="0">
                <a:solidFill>
                  <a:srgbClr val="000000"/>
                </a:solidFill>
                <a:latin typeface="Monaco"/>
              </a:rPr>
              <a:t>,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 units=</a:t>
            </a:r>
            <a:r>
              <a:rPr lang="en-US" sz="1600" i="1" dirty="0">
                <a:solidFill>
                  <a:srgbClr val="00AA00"/>
                </a:solidFill>
                <a:latin typeface="Monaco"/>
              </a:rPr>
              <a:t>'</a:t>
            </a:r>
            <a:r>
              <a:rPr lang="en-US" sz="1600" i="1" u="sng" dirty="0" smtClean="0">
                <a:solidFill>
                  <a:srgbClr val="00AA00"/>
                </a:solidFill>
                <a:latin typeface="Monaco"/>
              </a:rPr>
              <a:t>mbar’</a:t>
            </a:r>
            <a:r>
              <a:rPr lang="en-US" sz="1600" i="1" u="sng" dirty="0" smtClean="0">
                <a:solidFill>
                  <a:srgbClr val="000000"/>
                </a:solidFill>
                <a:latin typeface="Monaco"/>
              </a:rPr>
              <a:t>)</a:t>
            </a:r>
            <a:endParaRPr lang="en-US" sz="1600" i="1" u="sng" dirty="0">
              <a:solidFill>
                <a:srgbClr val="000000"/>
              </a:solidFill>
              <a:latin typeface="Monaco"/>
            </a:endParaRP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  <a:latin typeface="Monaco"/>
            </a:endParaRPr>
          </a:p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  <a:latin typeface="Monaco"/>
              </a:rPr>
              <a:t>thermostat 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Monaco"/>
              </a:rPr>
              <a:t>PidControlledThermostat</a:t>
            </a:r>
            <a:r>
              <a:rPr lang="en-US" sz="1600" dirty="0" smtClean="0">
                <a:solidFill>
                  <a:srgbClr val="000000"/>
                </a:solidFill>
                <a:latin typeface="Monaco"/>
              </a:rPr>
              <a:t>(</a:t>
            </a:r>
          </a:p>
          <a:p>
            <a:pPr marL="0" indent="0">
              <a:buNone/>
            </a:pPr>
            <a:r>
              <a:rPr lang="en-US" sz="1600" i="1" dirty="0" smtClean="0">
                <a:solidFill>
                  <a:srgbClr val="000000"/>
                </a:solidFill>
                <a:latin typeface="Monaco"/>
              </a:rPr>
              <a:t>	</a:t>
            </a:r>
            <a:r>
              <a:rPr lang="en-US" sz="1600" i="1" dirty="0" err="1" smtClean="0">
                <a:solidFill>
                  <a:srgbClr val="000000"/>
                </a:solidFill>
                <a:latin typeface="Monaco"/>
              </a:rPr>
              <a:t>pin_temperature_in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 </a:t>
            </a:r>
            <a:r>
              <a:rPr lang="en-US" sz="1600" i="1" dirty="0" err="1">
                <a:solidFill>
                  <a:srgbClr val="000000"/>
                </a:solidFill>
                <a:latin typeface="Monaco"/>
              </a:rPr>
              <a:t>pin_heater_out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</a:t>
            </a:r>
            <a:endParaRPr lang="en-US" sz="1600" dirty="0" smtClean="0">
              <a:solidFill>
                <a:srgbClr val="000000"/>
              </a:solidFill>
              <a:latin typeface="Monaco"/>
            </a:endParaRPr>
          </a:p>
          <a:p>
            <a:pPr marL="0" indent="0">
              <a:buNone/>
            </a:pPr>
            <a:r>
              <a:rPr lang="en-US" sz="1600" i="1" dirty="0">
                <a:solidFill>
                  <a:srgbClr val="000000"/>
                </a:solidFill>
                <a:latin typeface="Monaco"/>
              </a:rPr>
              <a:t>	</a:t>
            </a:r>
            <a:r>
              <a:rPr lang="en-US" sz="1600" i="1" dirty="0" smtClean="0">
                <a:solidFill>
                  <a:srgbClr val="00AA00"/>
                </a:solidFill>
                <a:latin typeface="Monaco"/>
              </a:rPr>
              <a:t>'</a:t>
            </a:r>
            <a:r>
              <a:rPr lang="en-US" sz="1600" i="1" dirty="0">
                <a:solidFill>
                  <a:srgbClr val="00AA00"/>
                </a:solidFill>
                <a:latin typeface="Monaco"/>
              </a:rPr>
              <a:t>Thermostat'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 [</a:t>
            </a:r>
            <a:r>
              <a:rPr lang="en-US" sz="1600" i="1" dirty="0">
                <a:solidFill>
                  <a:srgbClr val="800000"/>
                </a:solidFill>
                <a:latin typeface="Monaco"/>
              </a:rPr>
              <a:t>0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</a:t>
            </a:r>
            <a:r>
              <a:rPr lang="en-US" sz="1600" i="1" dirty="0">
                <a:solidFill>
                  <a:srgbClr val="800000"/>
                </a:solidFill>
                <a:latin typeface="Monaco"/>
              </a:rPr>
              <a:t>100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], </a:t>
            </a:r>
            <a:endParaRPr lang="en-US" sz="1600" i="1" dirty="0" smtClean="0">
              <a:solidFill>
                <a:srgbClr val="000000"/>
              </a:solidFill>
              <a:latin typeface="Monaco"/>
            </a:endParaRPr>
          </a:p>
          <a:p>
            <a:pPr marL="0" indent="0">
              <a:buNone/>
            </a:pPr>
            <a:r>
              <a:rPr lang="en-US" sz="1600" i="1" dirty="0">
                <a:solidFill>
                  <a:srgbClr val="000000"/>
                </a:solidFill>
                <a:latin typeface="Monaco"/>
              </a:rPr>
              <a:t>	</a:t>
            </a:r>
            <a:r>
              <a:rPr lang="en-US" sz="1600" i="1" dirty="0" smtClean="0">
                <a:solidFill>
                  <a:srgbClr val="800000"/>
                </a:solidFill>
                <a:latin typeface="Monaco"/>
              </a:rPr>
              <a:t>1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 </a:t>
            </a:r>
            <a:r>
              <a:rPr lang="en-US" sz="1600" i="1" dirty="0">
                <a:solidFill>
                  <a:srgbClr val="800000"/>
                </a:solidFill>
                <a:latin typeface="Monaco"/>
              </a:rPr>
              <a:t>5000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 </a:t>
            </a:r>
            <a:r>
              <a:rPr lang="en-US" sz="1600" i="1" dirty="0">
                <a:solidFill>
                  <a:srgbClr val="800000"/>
                </a:solidFill>
                <a:latin typeface="Monaco"/>
              </a:rPr>
              <a:t>2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 </a:t>
            </a:r>
            <a:r>
              <a:rPr lang="en-US" sz="1600" i="1" dirty="0">
                <a:solidFill>
                  <a:srgbClr val="800000"/>
                </a:solidFill>
                <a:latin typeface="Monaco"/>
              </a:rPr>
              <a:t>5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 </a:t>
            </a:r>
            <a:r>
              <a:rPr lang="en-US" sz="1600" i="1" dirty="0">
                <a:solidFill>
                  <a:srgbClr val="800000"/>
                </a:solidFill>
                <a:latin typeface="Monaco"/>
              </a:rPr>
              <a:t>1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)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56800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4800" dirty="0" smtClean="0"/>
              <a:t>Actions</a:t>
            </a:r>
            <a:endParaRPr lang="en-US" sz="48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i="1" dirty="0">
                <a:solidFill>
                  <a:srgbClr val="00AA00"/>
                </a:solidFill>
                <a:latin typeface="Monaco"/>
              </a:rPr>
              <a:t>'''System actions'''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Monaco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Monaco"/>
              </a:rPr>
              <a:t>action_set_thermostat</a:t>
            </a:r>
            <a:r>
              <a:rPr lang="en-US" sz="1600" b="1" dirty="0">
                <a:solidFill>
                  <a:srgbClr val="000000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Monaco"/>
              </a:rPr>
              <a:t>SysAction</a:t>
            </a:r>
            <a:r>
              <a:rPr lang="en-US" sz="1600" b="1" dirty="0">
                <a:solidFill>
                  <a:srgbClr val="000000"/>
                </a:solidFill>
                <a:latin typeface="Monaco"/>
              </a:rPr>
              <a:t>):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Monaco"/>
              </a:rPr>
              <a:t>def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Monaco"/>
              </a:rPr>
              <a:t>__</a:t>
            </a:r>
            <a:r>
              <a:rPr lang="en-US" sz="1600" b="1" dirty="0" err="1">
                <a:solidFill>
                  <a:srgbClr val="000000"/>
                </a:solidFill>
                <a:latin typeface="Monaco"/>
              </a:rPr>
              <a:t>init</a:t>
            </a:r>
            <a:r>
              <a:rPr lang="en-US" sz="1600" b="1" dirty="0">
                <a:solidFill>
                  <a:srgbClr val="000000"/>
                </a:solidFill>
                <a:latin typeface="Monaco"/>
              </a:rPr>
              <a:t>__(</a:t>
            </a:r>
            <a:r>
              <a:rPr lang="en-US" sz="1600" b="1" i="1" dirty="0">
                <a:solidFill>
                  <a:srgbClr val="000000"/>
                </a:solidFill>
                <a:latin typeface="Monaco"/>
              </a:rPr>
              <a:t>self):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/>
              </a:rPr>
              <a:t>        </a:t>
            </a:r>
            <a:r>
              <a:rPr lang="en-US" sz="1600" i="1" dirty="0" err="1">
                <a:solidFill>
                  <a:srgbClr val="000000"/>
                </a:solidFill>
                <a:latin typeface="Monaco"/>
              </a:rPr>
              <a:t>self.temp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 = </a:t>
            </a:r>
            <a:r>
              <a:rPr lang="en-US" sz="1600" i="1" dirty="0" err="1">
                <a:solidFill>
                  <a:srgbClr val="000000"/>
                </a:solidFill>
                <a:latin typeface="Monaco"/>
              </a:rPr>
              <a:t>SysActionParamFloat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(</a:t>
            </a:r>
            <a:r>
              <a:rPr lang="en-US" sz="1600" i="1" dirty="0" err="1">
                <a:solidFill>
                  <a:srgbClr val="000000"/>
                </a:solidFill>
                <a:latin typeface="Monaco"/>
              </a:rPr>
              <a:t>thermostat.vars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[</a:t>
            </a:r>
            <a:r>
              <a:rPr lang="en-US" sz="1600" i="1" dirty="0">
                <a:solidFill>
                  <a:srgbClr val="00AA00"/>
                </a:solidFill>
                <a:latin typeface="Monaco"/>
              </a:rPr>
              <a:t>'T'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])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/>
              </a:rPr>
              <a:t>        </a:t>
            </a:r>
            <a:r>
              <a:rPr lang="en-US" sz="1600" dirty="0" err="1">
                <a:solidFill>
                  <a:srgbClr val="000000"/>
                </a:solidFill>
                <a:latin typeface="Monaco"/>
              </a:rPr>
              <a:t>SysAction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.__</a:t>
            </a:r>
            <a:r>
              <a:rPr lang="en-US" sz="1600" dirty="0" err="1">
                <a:solidFill>
                  <a:srgbClr val="000000"/>
                </a:solidFill>
                <a:latin typeface="Monaco"/>
              </a:rPr>
              <a:t>init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__(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self, </a:t>
            </a:r>
            <a:r>
              <a:rPr lang="en-US" sz="1600" i="1" dirty="0">
                <a:solidFill>
                  <a:srgbClr val="00AA00"/>
                </a:solidFill>
                <a:latin typeface="Monaco"/>
              </a:rPr>
              <a:t>'Set Thermostat'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 (</a:t>
            </a:r>
            <a:r>
              <a:rPr lang="en-US" sz="1600" i="1" dirty="0" err="1">
                <a:solidFill>
                  <a:srgbClr val="000000"/>
                </a:solidFill>
                <a:latin typeface="Monaco"/>
              </a:rPr>
              <a:t>self.temp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,))</a:t>
            </a:r>
          </a:p>
          <a:p>
            <a:pPr marL="0" indent="0">
              <a:buNone/>
            </a:pPr>
            <a:endParaRPr lang="en-US" sz="1600" dirty="0">
              <a:latin typeface="Monaco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Monaco"/>
              </a:rPr>
              <a:t>def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Monaco"/>
              </a:rPr>
              <a:t>Command(</a:t>
            </a:r>
            <a:r>
              <a:rPr lang="en-US" sz="1600" b="1" i="1" dirty="0">
                <a:solidFill>
                  <a:srgbClr val="000000"/>
                </a:solidFill>
                <a:latin typeface="Monaco"/>
              </a:rPr>
              <a:t>self):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/>
              </a:rPr>
              <a:t>        </a:t>
            </a:r>
            <a:r>
              <a:rPr lang="en-US" sz="1600" dirty="0" err="1">
                <a:solidFill>
                  <a:srgbClr val="000000"/>
                </a:solidFill>
                <a:latin typeface="Monaco"/>
              </a:rPr>
              <a:t>thermostat.vars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[</a:t>
            </a:r>
            <a:r>
              <a:rPr lang="en-US" sz="1600" i="1" dirty="0">
                <a:solidFill>
                  <a:srgbClr val="00AA00"/>
                </a:solidFill>
                <a:latin typeface="Monaco"/>
              </a:rPr>
              <a:t>'T'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].Set(</a:t>
            </a:r>
            <a:r>
              <a:rPr lang="en-US" sz="1600" i="1" dirty="0" err="1">
                <a:solidFill>
                  <a:srgbClr val="000000"/>
                </a:solidFill>
                <a:latin typeface="Monaco"/>
              </a:rPr>
              <a:t>self.temp.Get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())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/>
              </a:rPr>
              <a:t>        </a:t>
            </a:r>
            <a:r>
              <a:rPr lang="en-US" sz="1600" dirty="0" err="1">
                <a:solidFill>
                  <a:srgbClr val="000000"/>
                </a:solidFill>
                <a:latin typeface="Monaco"/>
              </a:rPr>
              <a:t>thermostat.vars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[</a:t>
            </a:r>
            <a:r>
              <a:rPr lang="en-US" sz="1600" i="1" dirty="0">
                <a:solidFill>
                  <a:srgbClr val="00AA00"/>
                </a:solidFill>
                <a:latin typeface="Monaco"/>
              </a:rPr>
              <a:t>'enable'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].Set(</a:t>
            </a:r>
            <a:r>
              <a:rPr lang="en-US" sz="1600" i="1" dirty="0">
                <a:solidFill>
                  <a:srgbClr val="00AA00"/>
                </a:solidFill>
                <a:latin typeface="Monaco"/>
              </a:rPr>
              <a:t>'on'</a:t>
            </a:r>
            <a:r>
              <a:rPr lang="en-US" sz="1600" i="1" dirty="0">
                <a:solidFill>
                  <a:srgbClr val="000000"/>
                </a:solidFill>
                <a:latin typeface="Monaco"/>
              </a:rPr>
              <a:t>)</a:t>
            </a:r>
          </a:p>
          <a:p>
            <a:pPr marL="0" indent="0">
              <a:buNone/>
            </a:pPr>
            <a:r>
              <a:rPr lang="nl-NL" sz="1600" dirty="0">
                <a:solidFill>
                  <a:srgbClr val="000000"/>
                </a:solidFill>
                <a:latin typeface="Monaco"/>
              </a:rPr>
              <a:t>        </a:t>
            </a:r>
            <a:r>
              <a:rPr lang="nl-NL" sz="1600" dirty="0" err="1">
                <a:solidFill>
                  <a:srgbClr val="000000"/>
                </a:solidFill>
                <a:latin typeface="Monaco"/>
              </a:rPr>
              <a:t>cfg.Sleep</a:t>
            </a:r>
            <a:r>
              <a:rPr lang="nl-NL" sz="1600" dirty="0">
                <a:solidFill>
                  <a:srgbClr val="000000"/>
                </a:solidFill>
                <a:latin typeface="Monaco"/>
              </a:rPr>
              <a:t>(</a:t>
            </a:r>
            <a:r>
              <a:rPr lang="nl-NL" sz="1600" dirty="0">
                <a:solidFill>
                  <a:srgbClr val="800000"/>
                </a:solidFill>
                <a:latin typeface="Monaco"/>
              </a:rPr>
              <a:t>3</a:t>
            </a:r>
            <a:r>
              <a:rPr lang="nl-NL" sz="1600" dirty="0" smtClean="0">
                <a:solidFill>
                  <a:srgbClr val="000000"/>
                </a:solidFill>
                <a:latin typeface="Monaco"/>
              </a:rPr>
              <a:t>)</a:t>
            </a:r>
          </a:p>
          <a:p>
            <a:pPr marL="0" indent="0">
              <a:buNone/>
            </a:pPr>
            <a:endParaRPr lang="en-US" sz="1600" dirty="0" smtClean="0">
              <a:solidFill>
                <a:srgbClr val="C0C0C0"/>
              </a:solidFill>
              <a:highlight>
                <a:srgbClr val="E8F2FE"/>
              </a:highlight>
              <a:latin typeface="Monaco"/>
            </a:endParaRPr>
          </a:p>
          <a:p>
            <a:pPr marL="0" indent="0">
              <a:buNone/>
            </a:pPr>
            <a:r>
              <a:rPr lang="en-US" sz="1600" dirty="0" smtClean="0">
                <a:solidFill>
                  <a:srgbClr val="C0C0C0"/>
                </a:solidFill>
                <a:highlight>
                  <a:srgbClr val="E8F2FE"/>
                </a:highlight>
                <a:latin typeface="Monaco"/>
              </a:rPr>
              <a:t># </a:t>
            </a:r>
            <a:r>
              <a:rPr lang="en-US" sz="1600" dirty="0">
                <a:solidFill>
                  <a:srgbClr val="C0C0C0"/>
                </a:solidFill>
                <a:highlight>
                  <a:srgbClr val="E8F2FE"/>
                </a:highlight>
                <a:latin typeface="Monaco"/>
              </a:rPr>
              <a:t>more actions </a:t>
            </a:r>
            <a:r>
              <a:rPr lang="en-US" sz="1600" dirty="0" smtClean="0">
                <a:solidFill>
                  <a:srgbClr val="C0C0C0"/>
                </a:solidFill>
                <a:highlight>
                  <a:srgbClr val="E8F2FE"/>
                </a:highlight>
                <a:latin typeface="Monaco"/>
              </a:rPr>
              <a:t>below ...</a:t>
            </a:r>
            <a:endParaRPr lang="nl-NL" sz="1600" dirty="0">
              <a:solidFill>
                <a:srgbClr val="000000"/>
              </a:solidFill>
              <a:latin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1144417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4800" dirty="0" smtClean="0"/>
              <a:t>Wrap it up</a:t>
            </a:r>
            <a:endParaRPr lang="en-US" sz="48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tr-TR" sz="1600" i="1" dirty="0">
                <a:solidFill>
                  <a:srgbClr val="00AA00"/>
                </a:solidFill>
                <a:latin typeface="Monaco"/>
              </a:rPr>
              <a:t>'''</a:t>
            </a:r>
            <a:r>
              <a:rPr lang="tr-TR" sz="1600" i="1" dirty="0" err="1">
                <a:solidFill>
                  <a:srgbClr val="00AA00"/>
                </a:solidFill>
                <a:latin typeface="Monaco"/>
              </a:rPr>
              <a:t>System</a:t>
            </a:r>
            <a:r>
              <a:rPr lang="tr-TR" sz="1600" i="1" dirty="0">
                <a:solidFill>
                  <a:srgbClr val="00AA00"/>
                </a:solidFill>
                <a:latin typeface="Monaco"/>
              </a:rPr>
              <a:t>'''</a:t>
            </a:r>
          </a:p>
          <a:p>
            <a:pPr marL="0" indent="0">
              <a:buNone/>
            </a:pPr>
            <a:r>
              <a:rPr lang="tr-TR" sz="1600" dirty="0" err="1">
                <a:solidFill>
                  <a:srgbClr val="0000FF"/>
                </a:solidFill>
                <a:latin typeface="Monaco"/>
              </a:rPr>
              <a:t>class</a:t>
            </a:r>
            <a:r>
              <a:rPr lang="tr-TR" sz="1600" dirty="0">
                <a:solidFill>
                  <a:srgbClr val="000000"/>
                </a:solidFill>
                <a:latin typeface="Monaco"/>
              </a:rPr>
              <a:t> </a:t>
            </a:r>
            <a:r>
              <a:rPr lang="tr-TR" sz="1600" b="1" dirty="0" err="1">
                <a:solidFill>
                  <a:srgbClr val="000000"/>
                </a:solidFill>
                <a:latin typeface="Monaco"/>
              </a:rPr>
              <a:t>System</a:t>
            </a:r>
            <a:r>
              <a:rPr lang="tr-TR" sz="1600" b="1" dirty="0">
                <a:solidFill>
                  <a:srgbClr val="000000"/>
                </a:solidFill>
                <a:latin typeface="Monaco"/>
              </a:rPr>
              <a:t>(</a:t>
            </a:r>
            <a:r>
              <a:rPr lang="tr-TR" sz="1600" b="1" dirty="0" err="1">
                <a:solidFill>
                  <a:srgbClr val="000000"/>
                </a:solidFill>
                <a:latin typeface="Monaco"/>
              </a:rPr>
              <a:t>Instrument</a:t>
            </a:r>
            <a:r>
              <a:rPr lang="tr-TR" sz="1600" b="1" dirty="0">
                <a:solidFill>
                  <a:srgbClr val="000000"/>
                </a:solidFill>
                <a:latin typeface="Monaco"/>
              </a:rPr>
              <a:t>):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Monaco"/>
              </a:rPr>
              <a:t>def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Monaco"/>
              </a:rPr>
              <a:t>__</a:t>
            </a:r>
            <a:r>
              <a:rPr lang="en-US" sz="1600" b="1" dirty="0" err="1">
                <a:solidFill>
                  <a:srgbClr val="000000"/>
                </a:solidFill>
                <a:latin typeface="Monaco"/>
              </a:rPr>
              <a:t>init</a:t>
            </a:r>
            <a:r>
              <a:rPr lang="en-US" sz="1600" b="1" dirty="0">
                <a:solidFill>
                  <a:srgbClr val="000000"/>
                </a:solidFill>
                <a:latin typeface="Monaco"/>
              </a:rPr>
              <a:t>__(</a:t>
            </a:r>
            <a:r>
              <a:rPr lang="en-US" sz="1600" b="1" i="1" dirty="0">
                <a:solidFill>
                  <a:srgbClr val="000000"/>
                </a:solidFill>
                <a:latin typeface="Monaco"/>
              </a:rPr>
              <a:t>self):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/>
              </a:rPr>
              <a:t>        comps = (pressure, thermostat)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/>
              </a:rPr>
              <a:t>        actions = </a:t>
            </a:r>
            <a:r>
              <a:rPr lang="en-US" sz="1600" dirty="0" smtClean="0">
                <a:solidFill>
                  <a:srgbClr val="000000"/>
                </a:solidFill>
                <a:latin typeface="Monaco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Monaco"/>
              </a:rPr>
              <a:t>action_set_thermostat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()</a:t>
            </a:r>
            <a:r>
              <a:rPr lang="en-US" sz="1600" dirty="0" smtClean="0">
                <a:solidFill>
                  <a:srgbClr val="000000"/>
                </a:solidFill>
                <a:latin typeface="Monaco"/>
              </a:rPr>
              <a:t>,...)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  <a:latin typeface="Monaco"/>
              </a:rPr>
              <a:t>        name = </a:t>
            </a:r>
            <a:r>
              <a:rPr lang="en-US" sz="1600" i="1" dirty="0" smtClean="0">
                <a:solidFill>
                  <a:srgbClr val="00AA00"/>
                </a:solidFill>
                <a:latin typeface="Monaco"/>
              </a:rPr>
              <a:t>'Exhibition System'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  <a:latin typeface="Monaco"/>
              </a:rPr>
              <a:t>        descript </a:t>
            </a:r>
            <a:r>
              <a:rPr lang="en-US" sz="1600" dirty="0">
                <a:solidFill>
                  <a:srgbClr val="000000"/>
                </a:solidFill>
                <a:latin typeface="Monaco"/>
              </a:rPr>
              <a:t>= </a:t>
            </a:r>
            <a:r>
              <a:rPr lang="en-US" sz="1600" i="1" dirty="0" smtClean="0">
                <a:solidFill>
                  <a:srgbClr val="00AA00"/>
                </a:solidFill>
                <a:latin typeface="Monaco"/>
              </a:rPr>
              <a:t>’Temperature </a:t>
            </a:r>
            <a:r>
              <a:rPr lang="en-US" sz="1600" i="1" dirty="0">
                <a:solidFill>
                  <a:srgbClr val="00AA00"/>
                </a:solidFill>
                <a:latin typeface="Monaco"/>
              </a:rPr>
              <a:t>and pressure </a:t>
            </a:r>
            <a:r>
              <a:rPr lang="en-US" sz="1600" i="1" dirty="0" smtClean="0">
                <a:solidFill>
                  <a:srgbClr val="00AA00"/>
                </a:solidFill>
                <a:latin typeface="Monaco"/>
              </a:rPr>
              <a:t>control’</a:t>
            </a:r>
            <a:endParaRPr lang="en-US" sz="1600" i="1" dirty="0">
              <a:solidFill>
                <a:srgbClr val="00AA00"/>
              </a:solidFill>
              <a:latin typeface="Monaco"/>
            </a:endParaRPr>
          </a:p>
          <a:p>
            <a:pPr marL="0" indent="0">
              <a:buNone/>
            </a:pPr>
            <a:r>
              <a:rPr lang="da-DK" sz="1600" dirty="0" smtClean="0">
                <a:solidFill>
                  <a:srgbClr val="000000"/>
                </a:solidFill>
                <a:latin typeface="Monaco"/>
              </a:rPr>
              <a:t>         </a:t>
            </a:r>
            <a:endParaRPr lang="da-DK" sz="1600" dirty="0">
              <a:solidFill>
                <a:srgbClr val="000000"/>
              </a:solidFill>
              <a:latin typeface="Monaco"/>
            </a:endParaRPr>
          </a:p>
          <a:p>
            <a:pPr marL="0" indent="0">
              <a:buNone/>
            </a:pPr>
            <a:r>
              <a:rPr lang="da-DK" sz="1600" dirty="0">
                <a:solidFill>
                  <a:srgbClr val="000000"/>
                </a:solidFill>
                <a:latin typeface="Monaco"/>
              </a:rPr>
              <a:t>        Instrument.__</a:t>
            </a:r>
            <a:r>
              <a:rPr lang="da-DK" sz="1600" dirty="0" err="1">
                <a:solidFill>
                  <a:srgbClr val="000000"/>
                </a:solidFill>
                <a:latin typeface="Monaco"/>
              </a:rPr>
              <a:t>init</a:t>
            </a:r>
            <a:r>
              <a:rPr lang="da-DK" sz="1600" dirty="0">
                <a:solidFill>
                  <a:srgbClr val="000000"/>
                </a:solidFill>
                <a:latin typeface="Monaco"/>
              </a:rPr>
              <a:t>__(</a:t>
            </a:r>
            <a:r>
              <a:rPr lang="da-DK" sz="1600" i="1" dirty="0" err="1">
                <a:solidFill>
                  <a:srgbClr val="000000"/>
                </a:solidFill>
                <a:latin typeface="Monaco"/>
              </a:rPr>
              <a:t>self</a:t>
            </a:r>
            <a:r>
              <a:rPr lang="da-DK" sz="1600" i="1" dirty="0">
                <a:solidFill>
                  <a:srgbClr val="000000"/>
                </a:solidFill>
                <a:latin typeface="Monaco"/>
              </a:rPr>
              <a:t>, </a:t>
            </a:r>
            <a:r>
              <a:rPr lang="da-DK" sz="1600" i="1" dirty="0" err="1">
                <a:solidFill>
                  <a:srgbClr val="000000"/>
                </a:solidFill>
                <a:latin typeface="Monaco"/>
              </a:rPr>
              <a:t>comps</a:t>
            </a:r>
            <a:r>
              <a:rPr lang="da-DK" sz="1600" i="1" dirty="0">
                <a:solidFill>
                  <a:srgbClr val="000000"/>
                </a:solidFill>
                <a:latin typeface="Monaco"/>
              </a:rPr>
              <a:t>, </a:t>
            </a:r>
            <a:r>
              <a:rPr lang="da-DK" sz="1600" i="1" dirty="0" smtClean="0">
                <a:solidFill>
                  <a:srgbClr val="000000"/>
                </a:solidFill>
                <a:latin typeface="Monaco"/>
              </a:rPr>
              <a:t>actions, </a:t>
            </a:r>
            <a:r>
              <a:rPr lang="da-DK" sz="1600" i="1" dirty="0" err="1">
                <a:solidFill>
                  <a:srgbClr val="000000"/>
                </a:solidFill>
                <a:latin typeface="Monaco"/>
              </a:rPr>
              <a:t>name</a:t>
            </a:r>
            <a:r>
              <a:rPr lang="da-DK" sz="1600" i="1" dirty="0">
                <a:solidFill>
                  <a:srgbClr val="000000"/>
                </a:solidFill>
                <a:latin typeface="Monaco"/>
              </a:rPr>
              <a:t>, </a:t>
            </a:r>
            <a:r>
              <a:rPr lang="da-DK" sz="1600" i="1" dirty="0" err="1" smtClean="0">
                <a:solidFill>
                  <a:srgbClr val="000000"/>
                </a:solidFill>
                <a:latin typeface="Monaco"/>
              </a:rPr>
              <a:t>descript</a:t>
            </a:r>
            <a:r>
              <a:rPr lang="da-DK" sz="1600" i="1" dirty="0" smtClean="0">
                <a:solidFill>
                  <a:srgbClr val="000000"/>
                </a:solidFill>
                <a:latin typeface="Monaco"/>
              </a:rPr>
              <a:t>)</a:t>
            </a:r>
          </a:p>
          <a:p>
            <a:pPr marL="0" indent="0">
              <a:buNone/>
            </a:pPr>
            <a:endParaRPr lang="da-DK" sz="1600" i="1" dirty="0">
              <a:solidFill>
                <a:srgbClr val="000000"/>
              </a:solidFill>
              <a:latin typeface="Monaco"/>
            </a:endParaRPr>
          </a:p>
          <a:p>
            <a:pPr marL="0" indent="0">
              <a:buNone/>
            </a:pPr>
            <a:r>
              <a:rPr lang="tr-TR" sz="1600" i="1" dirty="0">
                <a:solidFill>
                  <a:srgbClr val="00AA00"/>
                </a:solidFill>
                <a:latin typeface="Monaco"/>
              </a:rPr>
              <a:t>'''Run program'''</a:t>
            </a:r>
            <a:r>
              <a:rPr lang="tr-TR" sz="1600" i="1" dirty="0">
                <a:solidFill>
                  <a:srgbClr val="000000"/>
                </a:solidFill>
                <a:latin typeface="Monaco"/>
              </a:rPr>
              <a:t>        </a:t>
            </a:r>
          </a:p>
          <a:p>
            <a:pPr marL="0" indent="0">
              <a:buNone/>
            </a:pPr>
            <a:r>
              <a:rPr lang="fr-FR" sz="1600" dirty="0">
                <a:solidFill>
                  <a:srgbClr val="0000FF"/>
                </a:solidFill>
                <a:latin typeface="Monaco"/>
              </a:rPr>
              <a:t>if</a:t>
            </a:r>
            <a:r>
              <a:rPr lang="fr-FR" sz="1600" dirty="0">
                <a:solidFill>
                  <a:srgbClr val="000000"/>
                </a:solidFill>
                <a:latin typeface="Monaco"/>
              </a:rPr>
              <a:t> __</a:t>
            </a:r>
            <a:r>
              <a:rPr lang="fr-FR" sz="1600" dirty="0" err="1">
                <a:solidFill>
                  <a:srgbClr val="000000"/>
                </a:solidFill>
                <a:latin typeface="Monaco"/>
              </a:rPr>
              <a:t>name</a:t>
            </a:r>
            <a:r>
              <a:rPr lang="fr-FR" sz="1600" dirty="0">
                <a:solidFill>
                  <a:srgbClr val="000000"/>
                </a:solidFill>
                <a:latin typeface="Monaco"/>
              </a:rPr>
              <a:t>__ == </a:t>
            </a:r>
            <a:r>
              <a:rPr lang="fr-FR" sz="1600" i="1" dirty="0">
                <a:solidFill>
                  <a:srgbClr val="00AA00"/>
                </a:solidFill>
                <a:latin typeface="Monaco"/>
              </a:rPr>
              <a:t>'__main__'</a:t>
            </a:r>
            <a:r>
              <a:rPr lang="fr-FR" sz="1600" i="1" dirty="0">
                <a:solidFill>
                  <a:srgbClr val="000000"/>
                </a:solidFill>
                <a:latin typeface="Monaco"/>
              </a:rPr>
              <a:t>:</a:t>
            </a:r>
          </a:p>
          <a:p>
            <a:pPr marL="0" indent="0">
              <a:buNone/>
            </a:pPr>
            <a:r>
              <a:rPr lang="fr-FR" sz="1600" dirty="0">
                <a:solidFill>
                  <a:srgbClr val="000000"/>
                </a:solidFill>
                <a:latin typeface="Monaco"/>
              </a:rPr>
              <a:t>    </a:t>
            </a:r>
            <a:r>
              <a:rPr lang="fr-FR" sz="1600" dirty="0">
                <a:solidFill>
                  <a:srgbClr val="C0C0C0"/>
                </a:solidFill>
                <a:latin typeface="Monaco"/>
              </a:rPr>
              <a:t># </a:t>
            </a:r>
            <a:r>
              <a:rPr lang="fr-FR" sz="1600" dirty="0" err="1">
                <a:solidFill>
                  <a:srgbClr val="C0C0C0"/>
                </a:solidFill>
                <a:latin typeface="Monaco"/>
              </a:rPr>
              <a:t>run</a:t>
            </a:r>
            <a:r>
              <a:rPr lang="fr-FR" sz="1600" dirty="0">
                <a:solidFill>
                  <a:srgbClr val="C0C0C0"/>
                </a:solidFill>
                <a:latin typeface="Monaco"/>
              </a:rPr>
              <a:t> the program</a:t>
            </a:r>
          </a:p>
          <a:p>
            <a:pPr marL="0" indent="0">
              <a:buNone/>
            </a:pPr>
            <a:r>
              <a:rPr lang="fr-FR" sz="1600" dirty="0">
                <a:solidFill>
                  <a:srgbClr val="000000"/>
                </a:solidFill>
                <a:latin typeface="Monaco"/>
              </a:rPr>
              <a:t>    System()</a:t>
            </a:r>
            <a:endParaRPr lang="nl-NL" sz="1600" dirty="0">
              <a:solidFill>
                <a:srgbClr val="000000"/>
              </a:solidFill>
              <a:latin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1502226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Graphical User Interface</a:t>
            </a:r>
            <a:endParaRPr lang="en-US" dirty="0"/>
          </a:p>
        </p:txBody>
      </p:sp>
      <p:pic>
        <p:nvPicPr>
          <p:cNvPr id="5" name="Content Placeholder 4" descr="fig 3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85" b="-12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83281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Levels of engagement</a:t>
            </a:r>
            <a:endParaRPr lang="en-US" i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End user:</a:t>
            </a:r>
            <a:br>
              <a:rPr lang="en-US" dirty="0" smtClean="0"/>
            </a:br>
            <a:r>
              <a:rPr lang="en-US" dirty="0" smtClean="0"/>
              <a:t>Run experiments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Advanced user:</a:t>
            </a:r>
            <a:br>
              <a:rPr lang="en-US" dirty="0" smtClean="0"/>
            </a:br>
            <a:r>
              <a:rPr lang="en-US" dirty="0" smtClean="0"/>
              <a:t>Set up new systems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Fellow developer:</a:t>
            </a:r>
            <a:br>
              <a:rPr lang="en-US" dirty="0" smtClean="0"/>
            </a:br>
            <a:r>
              <a:rPr lang="en-US" dirty="0" smtClean="0"/>
              <a:t>Improve Instrumentino</a:t>
            </a:r>
            <a:endParaRPr lang="en-US" dirty="0" smtClean="0"/>
          </a:p>
        </p:txBody>
      </p:sp>
      <p:pic>
        <p:nvPicPr>
          <p:cNvPr id="7" name="Picture 6" descr="user_super 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679" y="4281713"/>
            <a:ext cx="1739011" cy="2019904"/>
          </a:xfrm>
          <a:prstGeom prst="rect">
            <a:avLst/>
          </a:prstGeom>
        </p:spPr>
      </p:pic>
      <p:pic>
        <p:nvPicPr>
          <p:cNvPr id="12" name="Picture 11" descr="user-advance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905" y="2685144"/>
            <a:ext cx="1739012" cy="2019905"/>
          </a:xfrm>
          <a:prstGeom prst="rect">
            <a:avLst/>
          </a:prstGeom>
        </p:spPr>
      </p:pic>
      <p:pic>
        <p:nvPicPr>
          <p:cNvPr id="13" name="Picture 12" descr="user-simp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655" y="1309914"/>
            <a:ext cx="1739012" cy="201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977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Version 1.X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Supported controllers:</a:t>
            </a:r>
          </a:p>
          <a:p>
            <a:pPr lvl="1"/>
            <a:r>
              <a:rPr lang="en-US" dirty="0" smtClean="0"/>
              <a:t>Arduino boards</a:t>
            </a:r>
          </a:p>
          <a:p>
            <a:pPr lvl="1"/>
            <a:r>
              <a:rPr lang="en-US" dirty="0" smtClean="0"/>
              <a:t>LabSmith controllers</a:t>
            </a:r>
          </a:p>
          <a:p>
            <a:r>
              <a:rPr lang="en-US" dirty="0" smtClean="0"/>
              <a:t>Supported hardware:</a:t>
            </a:r>
          </a:p>
          <a:p>
            <a:pPr lvl="1"/>
            <a:r>
              <a:rPr lang="en-US" dirty="0" smtClean="0"/>
              <a:t>Temperature sensors</a:t>
            </a:r>
          </a:p>
          <a:p>
            <a:pPr lvl="1"/>
            <a:r>
              <a:rPr lang="en-US" dirty="0" smtClean="0"/>
              <a:t>High Voltage controllers</a:t>
            </a:r>
          </a:p>
          <a:p>
            <a:pPr lvl="1"/>
            <a:r>
              <a:rPr lang="en-US" dirty="0" smtClean="0"/>
              <a:t>Pressure sensors and controllers</a:t>
            </a:r>
          </a:p>
          <a:p>
            <a:pPr lvl="1"/>
            <a:r>
              <a:rPr lang="en-US" dirty="0" smtClean="0"/>
              <a:t>Mass Flow controllers</a:t>
            </a:r>
          </a:p>
          <a:p>
            <a:pPr lvl="1"/>
            <a:r>
              <a:rPr lang="en-US" dirty="0" smtClean="0"/>
              <a:t>Syringe pumps</a:t>
            </a:r>
          </a:p>
          <a:p>
            <a:pPr lvl="1"/>
            <a:r>
              <a:rPr lang="en-US" dirty="0" smtClean="0"/>
              <a:t>Microfluidics valves</a:t>
            </a:r>
          </a:p>
          <a:p>
            <a:r>
              <a:rPr lang="en-US" dirty="0" smtClean="0"/>
              <a:t>Data sampling rate</a:t>
            </a:r>
          </a:p>
          <a:p>
            <a:pPr lvl="1"/>
            <a:r>
              <a:rPr lang="en-US" dirty="0" smtClean="0"/>
              <a:t>Limited to 5 Hz</a:t>
            </a:r>
          </a:p>
        </p:txBody>
      </p:sp>
    </p:spTree>
    <p:extLst>
      <p:ext uri="{BB962C8B-B14F-4D97-AF65-F5344CB8AC3E}">
        <p14:creationId xmlns:p14="http://schemas.microsoft.com/office/powerpoint/2010/main" val="1247066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Experimental science</a:t>
            </a:r>
            <a:endParaRPr lang="en-US" dirty="0"/>
          </a:p>
        </p:txBody>
      </p:sp>
      <p:pic>
        <p:nvPicPr>
          <p:cNvPr id="7" name="Content Placeholder 6" descr="Pictofigo_-_Idea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" r="427"/>
          <a:stretch>
            <a:fillRect/>
          </a:stretch>
        </p:blipFill>
        <p:spPr>
          <a:xfrm>
            <a:off x="3147390" y="2318027"/>
            <a:ext cx="2601843" cy="2915824"/>
          </a:xfrm>
        </p:spPr>
      </p:pic>
    </p:spTree>
    <p:extLst>
      <p:ext uri="{BB962C8B-B14F-4D97-AF65-F5344CB8AC3E}">
        <p14:creationId xmlns:p14="http://schemas.microsoft.com/office/powerpoint/2010/main" val="2842467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Version 2 (under dev.)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Kivy</a:t>
            </a:r>
            <a:endParaRPr lang="en-US" dirty="0" smtClean="0"/>
          </a:p>
          <a:p>
            <a:pPr lvl="1"/>
            <a:r>
              <a:rPr lang="en-US" dirty="0" smtClean="0"/>
              <a:t>Deploy on mobile devices</a:t>
            </a:r>
          </a:p>
          <a:p>
            <a:pPr lvl="1"/>
            <a:r>
              <a:rPr lang="en-US" dirty="0" smtClean="0"/>
              <a:t>Better code </a:t>
            </a:r>
            <a:r>
              <a:rPr lang="en-US" dirty="0" err="1" smtClean="0"/>
              <a:t>maintanance</a:t>
            </a:r>
            <a:endParaRPr lang="en-US" dirty="0" smtClean="0"/>
          </a:p>
          <a:p>
            <a:pPr lvl="1"/>
            <a:r>
              <a:rPr lang="en-US" dirty="0" smtClean="0"/>
              <a:t>Easier </a:t>
            </a:r>
            <a:r>
              <a:rPr lang="en-US" dirty="0" smtClean="0"/>
              <a:t>packaging</a:t>
            </a:r>
          </a:p>
          <a:p>
            <a:pPr lvl="1"/>
            <a:r>
              <a:rPr lang="en-US" dirty="0" smtClean="0"/>
              <a:t>Looks really nice </a:t>
            </a:r>
            <a:r>
              <a:rPr lang="en-US" dirty="0" smtClean="0">
                <a:sym typeface="Wingdings"/>
              </a:rPr>
              <a:t>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Support higher throughput </a:t>
            </a:r>
            <a:br>
              <a:rPr lang="en-US" dirty="0" smtClean="0"/>
            </a:br>
            <a:r>
              <a:rPr lang="en-US" dirty="0" smtClean="0"/>
              <a:t>data </a:t>
            </a:r>
            <a:r>
              <a:rPr lang="en-US" dirty="0" smtClean="0"/>
              <a:t>acquisition</a:t>
            </a:r>
          </a:p>
          <a:p>
            <a:r>
              <a:rPr lang="en-US" dirty="0" smtClean="0"/>
              <a:t>Support different sampling </a:t>
            </a:r>
            <a:br>
              <a:rPr lang="en-US" dirty="0" smtClean="0"/>
            </a:br>
            <a:r>
              <a:rPr lang="en-US" dirty="0" smtClean="0"/>
              <a:t>rates (simultaneous)</a:t>
            </a:r>
            <a:endParaRPr lang="en-US" dirty="0" smtClean="0"/>
          </a:p>
        </p:txBody>
      </p:sp>
      <p:pic>
        <p:nvPicPr>
          <p:cNvPr id="7" name="Picture 6" descr="kivy-logo-black-51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200" y="1447800"/>
            <a:ext cx="2082800" cy="2082800"/>
          </a:xfrm>
          <a:prstGeom prst="rect">
            <a:avLst/>
          </a:prstGeom>
        </p:spPr>
      </p:pic>
      <p:pic>
        <p:nvPicPr>
          <p:cNvPr id="8" name="Picture 7" descr="oddharmonic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4078816"/>
            <a:ext cx="3327400" cy="194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006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5-gs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800" y="3609348"/>
            <a:ext cx="3505200" cy="251681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Version 2 (under dev.)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support for </a:t>
            </a:r>
            <a:r>
              <a:rPr lang="en-US" dirty="0" err="1" smtClean="0"/>
              <a:t>RedPitaya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 high throughput data</a:t>
            </a:r>
            <a:br>
              <a:rPr lang="en-US" dirty="0" smtClean="0"/>
            </a:br>
            <a:r>
              <a:rPr lang="en-US" dirty="0" smtClean="0"/>
              <a:t>acquisition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</a:t>
            </a:r>
            <a:r>
              <a:rPr lang="en-US" dirty="0" smtClean="0"/>
              <a:t>dvanced </a:t>
            </a:r>
            <a:r>
              <a:rPr lang="en-US" dirty="0" smtClean="0"/>
              <a:t>data </a:t>
            </a:r>
            <a:br>
              <a:rPr lang="en-US" dirty="0" smtClean="0"/>
            </a:br>
            <a:r>
              <a:rPr lang="en-US" dirty="0" smtClean="0"/>
              <a:t>acquisition and </a:t>
            </a:r>
            <a:r>
              <a:rPr lang="en-US" dirty="0" smtClean="0"/>
              <a:t>processing</a:t>
            </a:r>
            <a:endParaRPr lang="en-US" dirty="0"/>
          </a:p>
          <a:p>
            <a:pPr lvl="1"/>
            <a:r>
              <a:rPr lang="en-US" dirty="0" smtClean="0"/>
              <a:t>Automatic peak analysis</a:t>
            </a:r>
          </a:p>
          <a:p>
            <a:pPr lvl="1"/>
            <a:r>
              <a:rPr lang="en-US" dirty="0" smtClean="0"/>
              <a:t>Signal filtering</a:t>
            </a:r>
          </a:p>
          <a:p>
            <a:pPr lvl="1"/>
            <a:r>
              <a:rPr lang="en-US" dirty="0" smtClean="0"/>
              <a:t>Offline analysis</a:t>
            </a:r>
            <a:endParaRPr lang="en-US" dirty="0" smtClean="0"/>
          </a:p>
        </p:txBody>
      </p:sp>
      <p:pic>
        <p:nvPicPr>
          <p:cNvPr id="3" name="Picture 2" descr="7310-8007403RS_main-500x50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908" y="1409700"/>
            <a:ext cx="2604692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975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5400" dirty="0" smtClean="0"/>
              <a:t>Case studies</a:t>
            </a:r>
            <a:endParaRPr lang="en-US" sz="54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systems already using </a:t>
            </a:r>
            <a:r>
              <a:rPr lang="en-US" i="1" dirty="0" err="1" smtClean="0"/>
              <a:t>Instrumentino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09713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4800" dirty="0" smtClean="0"/>
              <a:t>Low-cost MFC control box</a:t>
            </a:r>
            <a:br>
              <a:rPr lang="en-US" sz="4800" dirty="0" smtClean="0"/>
            </a:br>
            <a:r>
              <a:rPr lang="en-US" sz="4800" dirty="0" smtClean="0"/>
              <a:t>(</a:t>
            </a:r>
            <a:r>
              <a:rPr lang="en-US" sz="4000" dirty="0" smtClean="0"/>
              <a:t>Mass Flow Controller)</a:t>
            </a:r>
            <a:endParaRPr lang="en-US" sz="4000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3"/>
          <a:srcRect t="-24711" b="-24711"/>
          <a:stretch>
            <a:fillRect/>
          </a:stretch>
        </p:blipFill>
        <p:spPr/>
      </p:pic>
      <p:pic>
        <p:nvPicPr>
          <p:cNvPr id="6" name="Content Placeholder 5" descr="Fig4.pdf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95" b="-17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49164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4800" dirty="0"/>
              <a:t>Artificial </a:t>
            </a:r>
            <a:r>
              <a:rPr lang="en-US" sz="4800" dirty="0" err="1"/>
              <a:t>Hydrogenases</a:t>
            </a:r>
            <a:r>
              <a:rPr lang="en-US" sz="4800" dirty="0"/>
              <a:t> activity screening </a:t>
            </a:r>
          </a:p>
        </p:txBody>
      </p:sp>
      <p:sp>
        <p:nvSpPr>
          <p:cNvPr id="11" name="Text Placeholder 7"/>
          <p:cNvSpPr txBox="1">
            <a:spLocks/>
          </p:cNvSpPr>
          <p:nvPr/>
        </p:nvSpPr>
        <p:spPr>
          <a:xfrm>
            <a:off x="379980" y="4896988"/>
            <a:ext cx="5607163" cy="148929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u="sng" dirty="0" smtClean="0"/>
              <a:t>Collaboration:</a:t>
            </a:r>
          </a:p>
          <a:p>
            <a:pPr marL="0" indent="0">
              <a:buNone/>
            </a:pPr>
            <a:r>
              <a:rPr lang="en-US" sz="1600" b="1" i="1" dirty="0" err="1" smtClean="0">
                <a:ea typeface="Helvetica"/>
                <a:cs typeface="Helvetica"/>
              </a:rPr>
              <a:t>Sascha</a:t>
            </a:r>
            <a:r>
              <a:rPr lang="en-US" sz="1600" b="1" i="1" dirty="0" smtClean="0">
                <a:ea typeface="Helvetica"/>
                <a:cs typeface="Helvetica"/>
              </a:rPr>
              <a:t> Keller, </a:t>
            </a:r>
            <a:r>
              <a:rPr lang="en-US" sz="1600" b="1" i="1" dirty="0"/>
              <a:t>Prof. </a:t>
            </a:r>
            <a:r>
              <a:rPr lang="en-US" sz="1600" b="1" i="1" dirty="0" smtClean="0">
                <a:ea typeface="Helvetica"/>
                <a:cs typeface="Helvetica"/>
              </a:rPr>
              <a:t>Thomas Ward</a:t>
            </a:r>
          </a:p>
          <a:p>
            <a:pPr marL="0" indent="0">
              <a:buNone/>
            </a:pPr>
            <a:r>
              <a:rPr lang="en-US" sz="1600" i="1" dirty="0" smtClean="0">
                <a:ea typeface="Helvetica"/>
                <a:cs typeface="Helvetica"/>
              </a:rPr>
              <a:t>Development of Chemistry</a:t>
            </a:r>
            <a:endParaRPr lang="en-US" sz="1600" i="1" dirty="0">
              <a:ea typeface="Helvetica"/>
              <a:cs typeface="Helvetica"/>
            </a:endParaRPr>
          </a:p>
          <a:p>
            <a:pPr marL="0" indent="0">
              <a:buNone/>
            </a:pPr>
            <a:r>
              <a:rPr lang="en-US" sz="1600" i="1" dirty="0" smtClean="0">
                <a:ea typeface="Helvetica"/>
                <a:cs typeface="Helvetica"/>
              </a:rPr>
              <a:t>University of Basel, Switzerland</a:t>
            </a:r>
            <a:endParaRPr lang="en-US" sz="1600" i="1" dirty="0">
              <a:ea typeface="Helvetica"/>
              <a:cs typeface="Helvetica"/>
            </a:endParaRPr>
          </a:p>
        </p:txBody>
      </p:sp>
      <p:pic>
        <p:nvPicPr>
          <p:cNvPr id="9" name="Content Placeholder 15" descr="pressure sensor array.tiff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049" r="-6049"/>
          <a:stretch>
            <a:fillRect/>
          </a:stretch>
        </p:blipFill>
        <p:spPr>
          <a:xfrm>
            <a:off x="365125" y="1600200"/>
            <a:ext cx="4041775" cy="3092450"/>
          </a:xfrm>
        </p:spPr>
      </p:pic>
      <p:pic>
        <p:nvPicPr>
          <p:cNvPr id="15" name="Content Placeholder 13"/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l="-32915" t="12639" r="-41283" b="2953"/>
          <a:stretch/>
        </p:blipFill>
        <p:spPr>
          <a:xfrm>
            <a:off x="4648200" y="1600200"/>
            <a:ext cx="4038600" cy="3092450"/>
          </a:xfrm>
        </p:spPr>
      </p:pic>
      <p:pic>
        <p:nvPicPr>
          <p:cNvPr id="16" name="Picture 15" descr="Signet_UniversitaetBasel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828" y="4759741"/>
            <a:ext cx="1177972" cy="163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87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4800" dirty="0"/>
              <a:t>Automatic CE for Wastewater Analysis</a:t>
            </a:r>
          </a:p>
        </p:txBody>
      </p:sp>
      <p:sp>
        <p:nvSpPr>
          <p:cNvPr id="11" name="Text Placeholder 7"/>
          <p:cNvSpPr txBox="1">
            <a:spLocks/>
          </p:cNvSpPr>
          <p:nvPr/>
        </p:nvSpPr>
        <p:spPr>
          <a:xfrm>
            <a:off x="379980" y="4896988"/>
            <a:ext cx="5607163" cy="148929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u="sng" dirty="0" smtClean="0"/>
              <a:t>Collaboration:</a:t>
            </a:r>
          </a:p>
          <a:p>
            <a:pPr marL="0" indent="0">
              <a:buNone/>
            </a:pPr>
            <a:r>
              <a:rPr lang="en-US" sz="1600" b="1" i="1" dirty="0"/>
              <a:t>Roland </a:t>
            </a:r>
            <a:r>
              <a:rPr lang="en-US" sz="1600" b="1" i="1" dirty="0" err="1" smtClean="0"/>
              <a:t>Fuiko</a:t>
            </a:r>
            <a:r>
              <a:rPr lang="en-US" sz="1600" b="1" i="1" dirty="0"/>
              <a:t>, </a:t>
            </a:r>
            <a:r>
              <a:rPr lang="en-US" sz="1600" b="1" i="1" dirty="0" smtClean="0"/>
              <a:t>Prof. </a:t>
            </a:r>
            <a:r>
              <a:rPr lang="en-US" sz="1600" b="1" i="1" dirty="0" err="1" smtClean="0"/>
              <a:t>Jörg</a:t>
            </a:r>
            <a:r>
              <a:rPr lang="en-US" sz="1600" b="1" i="1" dirty="0" smtClean="0"/>
              <a:t> </a:t>
            </a:r>
            <a:r>
              <a:rPr lang="en-US" sz="1600" b="1" i="1" dirty="0" err="1"/>
              <a:t>Krampe</a:t>
            </a:r>
            <a:endParaRPr lang="en-US" sz="1600" b="1" i="1" dirty="0" smtClean="0"/>
          </a:p>
          <a:p>
            <a:pPr marL="0" indent="0">
              <a:buNone/>
            </a:pPr>
            <a:r>
              <a:rPr lang="en-US" sz="1600" i="1" dirty="0">
                <a:ea typeface="Helvetica"/>
                <a:cs typeface="Helvetica"/>
              </a:rPr>
              <a:t>Institute for Water quality, Resource and Water management</a:t>
            </a:r>
          </a:p>
          <a:p>
            <a:pPr marL="0" indent="0">
              <a:buNone/>
            </a:pPr>
            <a:r>
              <a:rPr lang="en-US" sz="1600" i="1" dirty="0">
                <a:ea typeface="Helvetica"/>
                <a:cs typeface="Helvetica"/>
              </a:rPr>
              <a:t>Vienna University of Technology</a:t>
            </a:r>
            <a:endParaRPr lang="en-US" sz="1600" i="1" dirty="0"/>
          </a:p>
          <a:p>
            <a:pPr marL="0" indent="0">
              <a:buNone/>
            </a:pPr>
            <a:endParaRPr lang="en-US" sz="1600" i="1" dirty="0"/>
          </a:p>
        </p:txBody>
      </p:sp>
      <p:pic>
        <p:nvPicPr>
          <p:cNvPr id="15" name="Content Placeholder 1" descr="Discharge_pipe.jpg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9" r="6599"/>
          <a:stretch/>
        </p:blipFill>
        <p:spPr>
          <a:xfrm>
            <a:off x="4648200" y="1600200"/>
            <a:ext cx="4038600" cy="3092450"/>
          </a:xfr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0665" y="4886777"/>
            <a:ext cx="1266135" cy="1239386"/>
          </a:xfrm>
          <a:prstGeom prst="rect">
            <a:avLst/>
          </a:prstGeom>
        </p:spPr>
      </p:pic>
      <p:pic>
        <p:nvPicPr>
          <p:cNvPr id="18" name="Content Placeholder 17" descr="IMG_5334.JPG"/>
          <p:cNvPicPr>
            <a:picLocks noGrp="1" noChangeAspect="1"/>
          </p:cNvPicPr>
          <p:nvPr>
            <p:ph sz="quarter" idx="1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19" b="-1219"/>
          <a:stretch>
            <a:fillRect/>
          </a:stretch>
        </p:blipFill>
        <p:spPr>
          <a:xfrm>
            <a:off x="365125" y="1600201"/>
            <a:ext cx="4041775" cy="3092450"/>
          </a:xfrm>
        </p:spPr>
      </p:pic>
    </p:spTree>
    <p:extLst>
      <p:ext uri="{BB962C8B-B14F-4D97-AF65-F5344CB8AC3E}">
        <p14:creationId xmlns:p14="http://schemas.microsoft.com/office/powerpoint/2010/main" val="2045781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4800" dirty="0"/>
              <a:t>Portable dual-capillary CE </a:t>
            </a:r>
          </a:p>
        </p:txBody>
      </p:sp>
      <p:sp>
        <p:nvSpPr>
          <p:cNvPr id="11" name="Text Placeholder 7"/>
          <p:cNvSpPr txBox="1">
            <a:spLocks/>
          </p:cNvSpPr>
          <p:nvPr/>
        </p:nvSpPr>
        <p:spPr>
          <a:xfrm>
            <a:off x="379980" y="4896988"/>
            <a:ext cx="5607163" cy="148929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u="sng" dirty="0" smtClean="0"/>
              <a:t>Collaboration:</a:t>
            </a:r>
          </a:p>
          <a:p>
            <a:pPr marL="0" indent="0">
              <a:buNone/>
            </a:pPr>
            <a:r>
              <a:rPr lang="en-US" sz="1600" b="1" i="1" dirty="0" smtClean="0">
                <a:ea typeface="Helvetica"/>
                <a:cs typeface="Helvetica"/>
              </a:rPr>
              <a:t>Dr. Jorge </a:t>
            </a:r>
            <a:r>
              <a:rPr lang="en-US" sz="1600" b="1" i="1" dirty="0" err="1" smtClean="0">
                <a:ea typeface="Helvetica"/>
                <a:cs typeface="Helvetica"/>
              </a:rPr>
              <a:t>Sáiz</a:t>
            </a:r>
            <a:r>
              <a:rPr lang="en-US" sz="1600" b="1" i="1" dirty="0">
                <a:ea typeface="Helvetica"/>
                <a:cs typeface="Helvetica"/>
              </a:rPr>
              <a:t>, </a:t>
            </a:r>
            <a:r>
              <a:rPr lang="en-US" sz="1600" b="1" i="1" dirty="0"/>
              <a:t>Prof. </a:t>
            </a:r>
            <a:r>
              <a:rPr lang="en-US" sz="1600" b="1" i="1" dirty="0" smtClean="0">
                <a:ea typeface="Helvetica"/>
                <a:cs typeface="Helvetica"/>
              </a:rPr>
              <a:t>Carmen </a:t>
            </a:r>
            <a:r>
              <a:rPr lang="en-US" sz="1600" b="1" i="1" dirty="0" err="1">
                <a:ea typeface="Helvetica"/>
                <a:cs typeface="Helvetica"/>
              </a:rPr>
              <a:t>García</a:t>
            </a:r>
            <a:r>
              <a:rPr lang="en-US" sz="1600" b="1" i="1" dirty="0">
                <a:ea typeface="Helvetica"/>
                <a:cs typeface="Helvetica"/>
              </a:rPr>
              <a:t>-Ruiz</a:t>
            </a:r>
            <a:endParaRPr lang="en-US" sz="1600" b="1" i="1" dirty="0"/>
          </a:p>
          <a:p>
            <a:pPr marL="0" indent="0">
              <a:buNone/>
            </a:pPr>
            <a:r>
              <a:rPr lang="en-US" sz="1600" i="1" dirty="0">
                <a:ea typeface="Helvetica"/>
                <a:cs typeface="Helvetica"/>
              </a:rPr>
              <a:t>Department of Analytical Chemistry, Physical Chemistry and Chemical </a:t>
            </a:r>
            <a:r>
              <a:rPr lang="en-US" sz="1600" i="1" dirty="0" smtClean="0">
                <a:ea typeface="Helvetica"/>
                <a:cs typeface="Helvetica"/>
              </a:rPr>
              <a:t>Engineering</a:t>
            </a:r>
          </a:p>
          <a:p>
            <a:pPr marL="0" indent="0">
              <a:buNone/>
            </a:pPr>
            <a:r>
              <a:rPr lang="en-US" sz="1600" i="1" dirty="0" smtClean="0">
                <a:ea typeface="Helvetica"/>
                <a:cs typeface="Helvetica"/>
              </a:rPr>
              <a:t>University </a:t>
            </a:r>
            <a:r>
              <a:rPr lang="en-US" sz="1600" i="1" dirty="0">
                <a:ea typeface="Helvetica"/>
                <a:cs typeface="Helvetica"/>
              </a:rPr>
              <a:t>of </a:t>
            </a:r>
            <a:r>
              <a:rPr lang="en-US" sz="1600" i="1" dirty="0" err="1" smtClean="0">
                <a:ea typeface="Helvetica"/>
                <a:cs typeface="Helvetica"/>
              </a:rPr>
              <a:t>Alcalá</a:t>
            </a:r>
            <a:r>
              <a:rPr lang="en-US" sz="1600" i="1" dirty="0" smtClean="0">
                <a:ea typeface="Helvetica"/>
                <a:cs typeface="Helvetica"/>
              </a:rPr>
              <a:t>, Madrid</a:t>
            </a:r>
            <a:r>
              <a:rPr lang="en-US" sz="1600" i="1" dirty="0">
                <a:ea typeface="Helvetica"/>
                <a:cs typeface="Helvetica"/>
              </a:rPr>
              <a:t>, Spain</a:t>
            </a:r>
          </a:p>
        </p:txBody>
      </p:sp>
      <p:pic>
        <p:nvPicPr>
          <p:cNvPr id="9" name="Content Placeholder 2" descr="_DSC2163.JPG"/>
          <p:cNvPicPr>
            <a:picLocks noGrp="1" noChangeAspect="1"/>
          </p:cNvPicPr>
          <p:nvPr>
            <p:ph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9" r="9089"/>
          <a:stretch/>
        </p:blipFill>
        <p:spPr>
          <a:xfrm>
            <a:off x="365125" y="1600200"/>
            <a:ext cx="4041775" cy="3092601"/>
          </a:xfrm>
        </p:spPr>
      </p:pic>
      <p:pic>
        <p:nvPicPr>
          <p:cNvPr id="13" name="Content Placeholder 6" descr="Figure 2.tif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676" r="-39676"/>
          <a:stretch>
            <a:fillRect/>
          </a:stretch>
        </p:blipFill>
        <p:spPr>
          <a:xfrm>
            <a:off x="4648200" y="1600200"/>
            <a:ext cx="4038600" cy="3092601"/>
          </a:xfrm>
        </p:spPr>
      </p:pic>
      <p:pic>
        <p:nvPicPr>
          <p:cNvPr id="7" name="Picture 6" descr="universidad_de_alcala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51" y="5219734"/>
            <a:ext cx="2436065" cy="73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604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4800" dirty="0"/>
              <a:t>Miniature breadboard CE</a:t>
            </a:r>
          </a:p>
        </p:txBody>
      </p:sp>
      <p:sp>
        <p:nvSpPr>
          <p:cNvPr id="11" name="Text Placeholder 7"/>
          <p:cNvSpPr txBox="1">
            <a:spLocks/>
          </p:cNvSpPr>
          <p:nvPr/>
        </p:nvSpPr>
        <p:spPr>
          <a:xfrm>
            <a:off x="379980" y="4896988"/>
            <a:ext cx="5607163" cy="148929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u="sng" dirty="0" smtClean="0"/>
              <a:t>Collaboration:</a:t>
            </a:r>
          </a:p>
          <a:p>
            <a:pPr marL="0" indent="0">
              <a:buNone/>
            </a:pPr>
            <a:r>
              <a:rPr lang="en-US" sz="1600" b="1" i="1" dirty="0" smtClean="0">
                <a:ea typeface="Helvetica"/>
                <a:cs typeface="Helvetica"/>
              </a:rPr>
              <a:t>Dr. Jorge </a:t>
            </a:r>
            <a:r>
              <a:rPr lang="en-US" sz="1600" b="1" i="1" dirty="0" err="1" smtClean="0">
                <a:ea typeface="Helvetica"/>
                <a:cs typeface="Helvetica"/>
              </a:rPr>
              <a:t>Sáiz</a:t>
            </a:r>
            <a:r>
              <a:rPr lang="en-US" sz="1600" b="1" i="1" dirty="0">
                <a:ea typeface="Helvetica"/>
                <a:cs typeface="Helvetica"/>
              </a:rPr>
              <a:t>, </a:t>
            </a:r>
            <a:r>
              <a:rPr lang="en-US" sz="1600" b="1" i="1" dirty="0"/>
              <a:t>Prof. </a:t>
            </a:r>
            <a:r>
              <a:rPr lang="en-US" sz="1600" b="1" i="1" dirty="0" smtClean="0">
                <a:ea typeface="Helvetica"/>
                <a:cs typeface="Helvetica"/>
              </a:rPr>
              <a:t>Carmen </a:t>
            </a:r>
            <a:r>
              <a:rPr lang="en-US" sz="1600" b="1" i="1" dirty="0" err="1">
                <a:ea typeface="Helvetica"/>
                <a:cs typeface="Helvetica"/>
              </a:rPr>
              <a:t>García</a:t>
            </a:r>
            <a:r>
              <a:rPr lang="en-US" sz="1600" b="1" i="1" dirty="0">
                <a:ea typeface="Helvetica"/>
                <a:cs typeface="Helvetica"/>
              </a:rPr>
              <a:t>-Ruiz</a:t>
            </a:r>
            <a:endParaRPr lang="en-US" sz="1600" b="1" i="1" dirty="0"/>
          </a:p>
          <a:p>
            <a:pPr marL="0" indent="0">
              <a:buNone/>
            </a:pPr>
            <a:r>
              <a:rPr lang="en-US" sz="1600" i="1" dirty="0">
                <a:ea typeface="Helvetica"/>
                <a:cs typeface="Helvetica"/>
              </a:rPr>
              <a:t>Department of Analytical Chemistry, Physical Chemistry and Chemical </a:t>
            </a:r>
            <a:r>
              <a:rPr lang="en-US" sz="1600" i="1" dirty="0" smtClean="0">
                <a:ea typeface="Helvetica"/>
                <a:cs typeface="Helvetica"/>
              </a:rPr>
              <a:t>Engineering</a:t>
            </a:r>
          </a:p>
          <a:p>
            <a:pPr marL="0" indent="0">
              <a:buNone/>
            </a:pPr>
            <a:r>
              <a:rPr lang="en-US" sz="1600" i="1" dirty="0" smtClean="0">
                <a:ea typeface="Helvetica"/>
                <a:cs typeface="Helvetica"/>
              </a:rPr>
              <a:t>University </a:t>
            </a:r>
            <a:r>
              <a:rPr lang="en-US" sz="1600" i="1" dirty="0">
                <a:ea typeface="Helvetica"/>
                <a:cs typeface="Helvetica"/>
              </a:rPr>
              <a:t>of </a:t>
            </a:r>
            <a:r>
              <a:rPr lang="en-US" sz="1600" i="1" dirty="0" err="1" smtClean="0">
                <a:ea typeface="Helvetica"/>
                <a:cs typeface="Helvetica"/>
              </a:rPr>
              <a:t>Alcalá</a:t>
            </a:r>
            <a:r>
              <a:rPr lang="en-US" sz="1600" i="1" dirty="0" smtClean="0">
                <a:ea typeface="Helvetica"/>
                <a:cs typeface="Helvetica"/>
              </a:rPr>
              <a:t>, Madrid</a:t>
            </a:r>
            <a:r>
              <a:rPr lang="en-US" sz="1600" i="1" dirty="0">
                <a:ea typeface="Helvetica"/>
                <a:cs typeface="Helvetica"/>
              </a:rPr>
              <a:t>, Spain</a:t>
            </a:r>
          </a:p>
        </p:txBody>
      </p:sp>
      <p:pic>
        <p:nvPicPr>
          <p:cNvPr id="7" name="Picture 6" descr="universidad_de_alcala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51" y="5219734"/>
            <a:ext cx="2436065" cy="731123"/>
          </a:xfrm>
          <a:prstGeom prst="rect">
            <a:avLst/>
          </a:prstGeom>
        </p:spPr>
      </p:pic>
      <p:pic>
        <p:nvPicPr>
          <p:cNvPr id="24" name="Content Placeholder 23"/>
          <p:cNvPicPr>
            <a:picLocks noGrp="1" noChangeAspect="1"/>
          </p:cNvPicPr>
          <p:nvPr>
            <p:ph sz="half" idx="2"/>
          </p:nvPr>
        </p:nvPicPr>
        <p:blipFill>
          <a:blip r:embed="rId4"/>
          <a:srcRect l="3834" r="3834"/>
          <a:stretch>
            <a:fillRect/>
          </a:stretch>
        </p:blipFill>
        <p:spPr>
          <a:xfrm>
            <a:off x="4648200" y="1600200"/>
            <a:ext cx="4038600" cy="3092450"/>
          </a:xfrm>
        </p:spPr>
      </p:pic>
      <p:pic>
        <p:nvPicPr>
          <p:cNvPr id="23" name="Content Placeholder 4" descr="system configurations - simple.pdf"/>
          <p:cNvPicPr>
            <a:picLocks noGrp="1" noChangeAspect="1"/>
          </p:cNvPicPr>
          <p:nvPr>
            <p:ph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860" b="-2860"/>
          <a:stretch>
            <a:fillRect/>
          </a:stretch>
        </p:blipFill>
        <p:spPr>
          <a:xfrm>
            <a:off x="365125" y="1600200"/>
            <a:ext cx="4041775" cy="3092450"/>
          </a:xfrm>
        </p:spPr>
      </p:pic>
    </p:spTree>
    <p:extLst>
      <p:ext uri="{BB962C8B-B14F-4D97-AF65-F5344CB8AC3E}">
        <p14:creationId xmlns:p14="http://schemas.microsoft.com/office/powerpoint/2010/main" val="303187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5400" dirty="0" smtClean="0"/>
              <a:t>Acknowledgements</a:t>
            </a:r>
            <a:endParaRPr lang="en-US" sz="5400" dirty="0"/>
          </a:p>
        </p:txBody>
      </p:sp>
      <p:pic>
        <p:nvPicPr>
          <p:cNvPr id="6" name="Picture 5" descr="jorgesaiz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829" y="1962297"/>
            <a:ext cx="1422434" cy="210773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8" name="Picture 7" descr="page0_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80" y="1384156"/>
            <a:ext cx="1400490" cy="2107736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2451666" y="4053596"/>
            <a:ext cx="1717597" cy="81986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900" dirty="0" smtClean="0"/>
              <a:t>Dr. Jorge </a:t>
            </a:r>
            <a:r>
              <a:rPr lang="en-US" sz="1900" dirty="0" err="1" smtClean="0"/>
              <a:t>Sáiz</a:t>
            </a:r>
            <a:endParaRPr lang="en-US" sz="1900" dirty="0"/>
          </a:p>
        </p:txBody>
      </p:sp>
      <p:sp>
        <p:nvSpPr>
          <p:cNvPr id="13" name="Content Placeholder 3"/>
          <p:cNvSpPr>
            <a:spLocks noGrp="1"/>
          </p:cNvSpPr>
          <p:nvPr>
            <p:ph sz="half" idx="2"/>
          </p:nvPr>
        </p:nvSpPr>
        <p:spPr>
          <a:xfrm>
            <a:off x="734069" y="3523897"/>
            <a:ext cx="1717597" cy="81986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Prof. </a:t>
            </a:r>
          </a:p>
          <a:p>
            <a:pPr marL="0" indent="0">
              <a:buNone/>
            </a:pPr>
            <a:r>
              <a:rPr lang="en-US" dirty="0" smtClean="0"/>
              <a:t>Peter Hauser</a:t>
            </a:r>
          </a:p>
        </p:txBody>
      </p:sp>
      <p:pic>
        <p:nvPicPr>
          <p:cNvPr id="17" name="Picture 16" descr="Signet_UniversitaetBasel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600200"/>
            <a:ext cx="1741661" cy="2416555"/>
          </a:xfrm>
          <a:prstGeom prst="rect">
            <a:avLst/>
          </a:prstGeom>
        </p:spPr>
      </p:pic>
      <p:pic>
        <p:nvPicPr>
          <p:cNvPr id="18" name="Picture 17" descr="SNF_logo_v2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047" y="4304041"/>
            <a:ext cx="2197753" cy="594193"/>
          </a:xfrm>
          <a:prstGeom prst="rect">
            <a:avLst/>
          </a:prstGeom>
        </p:spPr>
      </p:pic>
      <p:pic>
        <p:nvPicPr>
          <p:cNvPr id="19" name="Picture 18" descr="log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274" y="5445838"/>
            <a:ext cx="2870997" cy="863840"/>
          </a:xfrm>
          <a:prstGeom prst="rect">
            <a:avLst/>
          </a:prstGeom>
        </p:spPr>
      </p:pic>
      <p:sp>
        <p:nvSpPr>
          <p:cNvPr id="12" name="Content Placeholder 3"/>
          <p:cNvSpPr>
            <a:spLocks noGrp="1"/>
          </p:cNvSpPr>
          <p:nvPr>
            <p:ph sz="half" idx="2"/>
          </p:nvPr>
        </p:nvSpPr>
        <p:spPr>
          <a:xfrm>
            <a:off x="4470003" y="4304041"/>
            <a:ext cx="1717597" cy="81986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900" dirty="0" smtClean="0"/>
              <a:t>Bret Hunter</a:t>
            </a:r>
            <a:br>
              <a:rPr lang="en-US" sz="1900" dirty="0" smtClean="0"/>
            </a:br>
            <a:r>
              <a:rPr lang="en-US" sz="1900" dirty="0" smtClean="0"/>
              <a:t>(</a:t>
            </a:r>
            <a:r>
              <a:rPr lang="en-US" sz="1900" dirty="0" err="1" smtClean="0"/>
              <a:t>Snarfums</a:t>
            </a:r>
            <a:r>
              <a:rPr lang="en-US" sz="1900" dirty="0" smtClean="0"/>
              <a:t>)</a:t>
            </a:r>
            <a:endParaRPr lang="en-US" sz="1900" dirty="0"/>
          </a:p>
        </p:txBody>
      </p:sp>
      <p:pic>
        <p:nvPicPr>
          <p:cNvPr id="2" name="Picture 1" descr="8032555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003" y="2451099"/>
            <a:ext cx="1733697" cy="173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84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sz="4800" dirty="0" smtClean="0"/>
              <a:t>Thank you! Any Questions?</a:t>
            </a:r>
            <a:endParaRPr lang="en-US" sz="3200" dirty="0"/>
          </a:p>
        </p:txBody>
      </p:sp>
      <p:sp>
        <p:nvSpPr>
          <p:cNvPr id="7" name="Text Placeholder 7"/>
          <p:cNvSpPr txBox="1">
            <a:spLocks/>
          </p:cNvSpPr>
          <p:nvPr/>
        </p:nvSpPr>
        <p:spPr>
          <a:xfrm>
            <a:off x="457200" y="5925443"/>
            <a:ext cx="3026229" cy="47890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i="1" dirty="0" err="1" smtClean="0"/>
              <a:t>joel.koenka@gmail.com</a:t>
            </a:r>
            <a:endParaRPr lang="en-US" sz="1800" i="1" dirty="0"/>
          </a:p>
        </p:txBody>
      </p:sp>
      <p:pic>
        <p:nvPicPr>
          <p:cNvPr id="3" name="Content Placeholder 2" descr="Fig2.pdf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553" r="-13553"/>
          <a:stretch>
            <a:fillRect/>
          </a:stretch>
        </p:blipFill>
        <p:spPr>
          <a:xfrm>
            <a:off x="365125" y="1600200"/>
            <a:ext cx="8321675" cy="4325938"/>
          </a:xfrm>
        </p:spPr>
      </p:pic>
    </p:spTree>
    <p:extLst>
      <p:ext uri="{BB962C8B-B14F-4D97-AF65-F5344CB8AC3E}">
        <p14:creationId xmlns:p14="http://schemas.microsoft.com/office/powerpoint/2010/main" val="3927681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Purpose-made systems</a:t>
            </a:r>
            <a:endParaRPr lang="en-US" dirty="0"/>
          </a:p>
        </p:txBody>
      </p:sp>
      <p:pic>
        <p:nvPicPr>
          <p:cNvPr id="2" name="Content Placeholder 1" descr="20140818_142214.jpg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1" b="24345"/>
          <a:stretch/>
        </p:blipFill>
        <p:spPr/>
      </p:pic>
    </p:spTree>
    <p:extLst>
      <p:ext uri="{BB962C8B-B14F-4D97-AF65-F5344CB8AC3E}">
        <p14:creationId xmlns:p14="http://schemas.microsoft.com/office/powerpoint/2010/main" val="2523865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err="1" smtClean="0"/>
              <a:t>Arduino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An open-source hardware (OSH) microcontroller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Connects through a USB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Provides </a:t>
            </a:r>
            <a:r>
              <a:rPr lang="en-US" dirty="0"/>
              <a:t>low-level </a:t>
            </a:r>
            <a:r>
              <a:rPr lang="en-US" dirty="0" smtClean="0"/>
              <a:t>control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Very easy to program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Very very cheap (~10 CHF)</a:t>
            </a:r>
          </a:p>
          <a:p>
            <a:pPr>
              <a:lnSpc>
                <a:spcPct val="150000"/>
              </a:lnSpc>
            </a:pPr>
            <a:r>
              <a:rPr lang="en-US" dirty="0"/>
              <a:t>Plenty of user experience on the web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2" name="Picture 1" descr="150px-Arduino_Logo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4830763"/>
            <a:ext cx="1905000" cy="1295400"/>
          </a:xfrm>
          <a:prstGeom prst="rect">
            <a:avLst/>
          </a:prstGeom>
        </p:spPr>
      </p:pic>
      <p:pic>
        <p:nvPicPr>
          <p:cNvPr id="7" name="Picture 6" descr="vvvvv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850" y="2171102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473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Proprietary controllers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Used to control sophisticated hardware units 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Black box architecture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Comes with a dedicated software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Sometimes also </a:t>
            </a:r>
            <a:r>
              <a:rPr lang="en-US" dirty="0"/>
              <a:t>provides an </a:t>
            </a:r>
            <a:r>
              <a:rPr lang="en-US" dirty="0" smtClean="0"/>
              <a:t>API</a:t>
            </a:r>
            <a:br>
              <a:rPr lang="en-US" dirty="0" smtClean="0"/>
            </a:br>
            <a:r>
              <a:rPr lang="en-US" dirty="0" smtClean="0"/>
              <a:t>(Application Programming Interface)</a:t>
            </a:r>
          </a:p>
        </p:txBody>
      </p:sp>
      <p:pic>
        <p:nvPicPr>
          <p:cNvPr id="5" name="Picture 4" descr="EIB__51963.1405404671.1000.10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143" y="2292048"/>
            <a:ext cx="1977327" cy="252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853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Control hierarchy</a:t>
            </a:r>
            <a:endParaRPr lang="en-US" dirty="0"/>
          </a:p>
        </p:txBody>
      </p:sp>
      <p:pic>
        <p:nvPicPr>
          <p:cNvPr id="7" name="Content Placeholder 6" descr="control architecture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60899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Software requirements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Control all of the system parts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Allow automatic run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Provide graphic on-line data on screen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Save data for later analysis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Run on all platforms</a:t>
            </a:r>
            <a:r>
              <a:rPr lang="en-US" dirty="0"/>
              <a:t> </a:t>
            </a:r>
            <a:r>
              <a:rPr lang="en-US" dirty="0" smtClean="0"/>
              <a:t>(Windows, Mac, Linux)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Minimize user’s programming efforts</a:t>
            </a:r>
          </a:p>
        </p:txBody>
      </p:sp>
    </p:spTree>
    <p:extLst>
      <p:ext uri="{BB962C8B-B14F-4D97-AF65-F5344CB8AC3E}">
        <p14:creationId xmlns:p14="http://schemas.microsoft.com/office/powerpoint/2010/main" val="2649097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Presenting: </a:t>
            </a:r>
            <a:r>
              <a:rPr lang="en-US" i="1" dirty="0" err="1" smtClean="0"/>
              <a:t>Instrumentino</a:t>
            </a:r>
            <a:endParaRPr lang="en-US" i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Does all of the above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Open-source, released under GPLv3</a:t>
            </a:r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smtClean="0"/>
              <a:t>Written </a:t>
            </a:r>
            <a:r>
              <a:rPr lang="en-US" dirty="0"/>
              <a:t>in </a:t>
            </a:r>
            <a:r>
              <a:rPr lang="en-US" dirty="0" smtClean="0"/>
              <a:t>python</a:t>
            </a:r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smtClean="0"/>
              <a:t>Efforts = Design + Hardware + Software</a:t>
            </a:r>
            <a:endParaRPr lang="en-US" dirty="0"/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endParaRPr lang="en-US" dirty="0" smtClean="0"/>
          </a:p>
        </p:txBody>
      </p:sp>
      <p:pic>
        <p:nvPicPr>
          <p:cNvPr id="2" name="Picture 1" descr="Python-Programming-Langu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429" y="4140017"/>
            <a:ext cx="2675466" cy="903693"/>
          </a:xfrm>
          <a:prstGeom prst="rect">
            <a:avLst/>
          </a:prstGeom>
        </p:spPr>
      </p:pic>
      <p:pic>
        <p:nvPicPr>
          <p:cNvPr id="3" name="Picture 2" descr="GPLv3_Log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307" y="2829811"/>
            <a:ext cx="2021588" cy="1443254"/>
          </a:xfrm>
          <a:prstGeom prst="rect">
            <a:avLst/>
          </a:prstGeom>
        </p:spPr>
      </p:pic>
      <p:pic>
        <p:nvPicPr>
          <p:cNvPr id="8" name="Picture 7" descr="checklist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953" y="1421111"/>
            <a:ext cx="936376" cy="1231707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5292080" y="5517232"/>
            <a:ext cx="1296144" cy="5040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13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 anchorCtr="1"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complex experimental system that among other things,</a:t>
            </a:r>
          </a:p>
          <a:p>
            <a:r>
              <a:rPr lang="en-US" dirty="0" smtClean="0"/>
              <a:t>uses an Arduino to control Temperature and Pressure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004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6765</TotalTime>
  <Words>3468</Words>
  <Application>Microsoft Macintosh PowerPoint</Application>
  <PresentationFormat>On-screen Show (4:3)</PresentationFormat>
  <Paragraphs>339</Paragraphs>
  <Slides>29</Slides>
  <Notes>29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Executive</vt:lpstr>
      <vt:lpstr>Instrumentino Control your experiments  </vt:lpstr>
      <vt:lpstr>Experimental science</vt:lpstr>
      <vt:lpstr>Purpose-made systems</vt:lpstr>
      <vt:lpstr>Arduino</vt:lpstr>
      <vt:lpstr>Proprietary controllers</vt:lpstr>
      <vt:lpstr>Control hierarchy</vt:lpstr>
      <vt:lpstr>Software requirements</vt:lpstr>
      <vt:lpstr>Presenting: Instrumentino</vt:lpstr>
      <vt:lpstr>Example</vt:lpstr>
      <vt:lpstr>Experimental System</vt:lpstr>
      <vt:lpstr>Graphical User Interface</vt:lpstr>
      <vt:lpstr>The system configuration file</vt:lpstr>
      <vt:lpstr>Imports</vt:lpstr>
      <vt:lpstr>Components</vt:lpstr>
      <vt:lpstr>Actions</vt:lpstr>
      <vt:lpstr>Wrap it up</vt:lpstr>
      <vt:lpstr>Graphical User Interface</vt:lpstr>
      <vt:lpstr>Levels of engagement</vt:lpstr>
      <vt:lpstr>Version 1.X</vt:lpstr>
      <vt:lpstr>Version 2 (under dev.)</vt:lpstr>
      <vt:lpstr>Version 2 (under dev.)</vt:lpstr>
      <vt:lpstr>Case studies</vt:lpstr>
      <vt:lpstr>Low-cost MFC control box (Mass Flow Controller)</vt:lpstr>
      <vt:lpstr>Artificial Hydrogenases activity screening </vt:lpstr>
      <vt:lpstr>Automatic CE for Wastewater Analysis</vt:lpstr>
      <vt:lpstr>Portable dual-capillary CE </vt:lpstr>
      <vt:lpstr>Miniature breadboard CE</vt:lpstr>
      <vt:lpstr>Acknowledgements</vt:lpstr>
      <vt:lpstr>Thank you! Any Questions?</vt:lpstr>
    </vt:vector>
  </TitlesOfParts>
  <Company>University of Basel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Instrumentino Control your instruments  </dc:title>
  <dc:creator>Joel Koenka</dc:creator>
  <cp:lastModifiedBy>Joel Koenka</cp:lastModifiedBy>
  <cp:revision>105</cp:revision>
  <dcterms:created xsi:type="dcterms:W3CDTF">2014-09-10T15:27:22Z</dcterms:created>
  <dcterms:modified xsi:type="dcterms:W3CDTF">2015-06-10T11:50:04Z</dcterms:modified>
</cp:coreProperties>
</file>

<file path=docProps/thumbnail.jpeg>
</file>